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5" r:id="rId2"/>
    <p:sldId id="299" r:id="rId3"/>
    <p:sldId id="275" r:id="rId4"/>
    <p:sldId id="276" r:id="rId5"/>
    <p:sldId id="277" r:id="rId6"/>
    <p:sldId id="278" r:id="rId7"/>
    <p:sldId id="279" r:id="rId8"/>
    <p:sldId id="280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8" r:id="rId17"/>
    <p:sldId id="281" r:id="rId18"/>
    <p:sldId id="282" r:id="rId19"/>
    <p:sldId id="309" r:id="rId20"/>
    <p:sldId id="284" r:id="rId21"/>
    <p:sldId id="310" r:id="rId22"/>
    <p:sldId id="311" r:id="rId23"/>
    <p:sldId id="312" r:id="rId24"/>
    <p:sldId id="313" r:id="rId25"/>
    <p:sldId id="294" r:id="rId26"/>
    <p:sldId id="295" r:id="rId27"/>
    <p:sldId id="29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764" y="-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1FF0D-1B01-4D20-8842-88F62B75FA4A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FDD11-1892-4A34-8A10-A5CDAC9C8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44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9AF6C2-8402-4D32-8006-78736D29966A}" type="slidenum">
              <a:rPr lang="en-US"/>
              <a:pPr/>
              <a:t>1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ym typeface="Symbol" pitchFamily="18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9C4713-5263-4ADB-B795-65C8B32F35B5}" type="slidenum">
              <a:rPr lang="en-US"/>
              <a:pPr/>
              <a:t>18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DCBCC-C144-4723-A6E9-C5669E9B94F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8C05-05A7-4D86-A0E2-64FC24346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90600" y="1371600"/>
            <a:ext cx="7848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NI-Times" pitchFamily="2" charset="0"/>
              </a:rPr>
              <a:t>Chuù yù trong  cấu tạo cuûa Anken :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038600" y="23622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latin typeface="Tahoma" pitchFamily="34" charset="0"/>
              </a:rPr>
              <a:t>Liên kết </a:t>
            </a:r>
            <a:r>
              <a:rPr lang="en-US" sz="3200" b="1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</a:t>
            </a:r>
            <a:endParaRPr lang="en-US" sz="3200" b="1">
              <a:latin typeface="Tahoma" pitchFamily="34" charset="0"/>
              <a:sym typeface="Symbol" pitchFamily="18" charset="2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133600" y="3352800"/>
            <a:ext cx="609600" cy="76200"/>
          </a:xfrm>
          <a:prstGeom prst="rect">
            <a:avLst/>
          </a:prstGeom>
          <a:solidFill>
            <a:srgbClr val="F86400"/>
          </a:solidFill>
          <a:ln w="38100">
            <a:solidFill>
              <a:srgbClr val="F864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676400" y="3352800"/>
            <a:ext cx="533400" cy="76200"/>
          </a:xfrm>
          <a:prstGeom prst="rect">
            <a:avLst/>
          </a:prstGeom>
          <a:solidFill>
            <a:srgbClr val="F86400"/>
          </a:solidFill>
          <a:ln w="38100">
            <a:solidFill>
              <a:srgbClr val="F864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 rot="2836246" flipH="1">
            <a:off x="2781300" y="3924300"/>
            <a:ext cx="6096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 rot="-2836246" flipH="1" flipV="1">
            <a:off x="2628900" y="3162300"/>
            <a:ext cx="6096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 rot="18763754" flipH="1">
            <a:off x="800100" y="3924300"/>
            <a:ext cx="6096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1828800" y="3581400"/>
            <a:ext cx="6858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09600" y="4038600"/>
            <a:ext cx="342900" cy="396875"/>
            <a:chOff x="1992" y="3144"/>
            <a:chExt cx="216" cy="250"/>
          </a:xfrm>
        </p:grpSpPr>
        <p:sp>
          <p:nvSpPr>
            <p:cNvPr id="34832" name="Oval 16"/>
            <p:cNvSpPr>
              <a:spLocks noChangeArrowheads="1"/>
            </p:cNvSpPr>
            <p:nvPr/>
          </p:nvSpPr>
          <p:spPr bwMode="auto">
            <a:xfrm>
              <a:off x="2016" y="316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Text Box 17"/>
            <p:cNvSpPr txBox="1">
              <a:spLocks noChangeArrowheads="1"/>
            </p:cNvSpPr>
            <p:nvPr/>
          </p:nvSpPr>
          <p:spPr bwMode="auto">
            <a:xfrm>
              <a:off x="1992" y="31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latin typeface="Tahoma" pitchFamily="34" charset="0"/>
                </a:rPr>
                <a:t>H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048000" y="2667000"/>
            <a:ext cx="342900" cy="396875"/>
            <a:chOff x="1992" y="3144"/>
            <a:chExt cx="216" cy="250"/>
          </a:xfrm>
        </p:grpSpPr>
        <p:sp>
          <p:nvSpPr>
            <p:cNvPr id="34835" name="Oval 19"/>
            <p:cNvSpPr>
              <a:spLocks noChangeArrowheads="1"/>
            </p:cNvSpPr>
            <p:nvPr/>
          </p:nvSpPr>
          <p:spPr bwMode="auto">
            <a:xfrm>
              <a:off x="2016" y="316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Text Box 20"/>
            <p:cNvSpPr txBox="1">
              <a:spLocks noChangeArrowheads="1"/>
            </p:cNvSpPr>
            <p:nvPr/>
          </p:nvSpPr>
          <p:spPr bwMode="auto">
            <a:xfrm>
              <a:off x="1992" y="31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latin typeface="Tahoma" pitchFamily="34" charset="0"/>
                </a:rPr>
                <a:t>H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200400" y="4038600"/>
            <a:ext cx="342900" cy="396875"/>
            <a:chOff x="1992" y="3144"/>
            <a:chExt cx="216" cy="250"/>
          </a:xfrm>
        </p:grpSpPr>
        <p:sp>
          <p:nvSpPr>
            <p:cNvPr id="34838" name="Oval 22"/>
            <p:cNvSpPr>
              <a:spLocks noChangeArrowheads="1"/>
            </p:cNvSpPr>
            <p:nvPr/>
          </p:nvSpPr>
          <p:spPr bwMode="auto">
            <a:xfrm>
              <a:off x="2016" y="316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Text Box 23"/>
            <p:cNvSpPr txBox="1">
              <a:spLocks noChangeArrowheads="1"/>
            </p:cNvSpPr>
            <p:nvPr/>
          </p:nvSpPr>
          <p:spPr bwMode="auto">
            <a:xfrm>
              <a:off x="1992" y="31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latin typeface="Tahoma" pitchFamily="34" charset="0"/>
                </a:rPr>
                <a:t>H</a:t>
              </a:r>
            </a:p>
          </p:txBody>
        </p:sp>
      </p:grpSp>
      <p:graphicFrame>
        <p:nvGraphicFramePr>
          <p:cNvPr id="34840" name="Object 24"/>
          <p:cNvGraphicFramePr>
            <a:graphicFrameLocks noChangeAspect="1"/>
          </p:cNvGraphicFramePr>
          <p:nvPr/>
        </p:nvGraphicFramePr>
        <p:xfrm>
          <a:off x="1981200" y="2667000"/>
          <a:ext cx="4508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39680" imgH="139680" progId="Equation.3">
                  <p:embed/>
                </p:oleObj>
              </mc:Choice>
              <mc:Fallback>
                <p:oleObj name="Equation" r:id="rId4" imgW="13968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667000"/>
                        <a:ext cx="45085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864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41" name="Object 25"/>
          <p:cNvGraphicFramePr>
            <a:graphicFrameLocks noChangeAspect="1"/>
          </p:cNvGraphicFramePr>
          <p:nvPr/>
        </p:nvGraphicFramePr>
        <p:xfrm>
          <a:off x="1905000" y="3733800"/>
          <a:ext cx="3746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6" imgW="139680" imgH="139680" progId="Equation.3">
                  <p:embed/>
                </p:oleObj>
              </mc:Choice>
              <mc:Fallback>
                <p:oleObj name="Equation" r:id="rId6" imgW="13968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733800"/>
                        <a:ext cx="37465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52" name="Rectangle 36"/>
          <p:cNvSpPr>
            <a:spLocks noChangeArrowheads="1"/>
          </p:cNvSpPr>
          <p:nvPr/>
        </p:nvSpPr>
        <p:spPr bwMode="auto">
          <a:xfrm rot="2686873" flipH="1">
            <a:off x="723900" y="3086100"/>
            <a:ext cx="6096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609600" y="2667000"/>
            <a:ext cx="342900" cy="396875"/>
            <a:chOff x="1992" y="3144"/>
            <a:chExt cx="216" cy="250"/>
          </a:xfrm>
        </p:grpSpPr>
        <p:sp>
          <p:nvSpPr>
            <p:cNvPr id="34854" name="Oval 38"/>
            <p:cNvSpPr>
              <a:spLocks noChangeArrowheads="1"/>
            </p:cNvSpPr>
            <p:nvPr/>
          </p:nvSpPr>
          <p:spPr bwMode="auto">
            <a:xfrm>
              <a:off x="2016" y="316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5" name="Text Box 39"/>
            <p:cNvSpPr txBox="1">
              <a:spLocks noChangeArrowheads="1"/>
            </p:cNvSpPr>
            <p:nvPr/>
          </p:nvSpPr>
          <p:spPr bwMode="auto">
            <a:xfrm>
              <a:off x="1992" y="31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latin typeface="Tahoma" pitchFamily="34" charset="0"/>
                </a:rPr>
                <a:t>H</a:t>
              </a:r>
            </a:p>
          </p:txBody>
        </p:sp>
      </p:grp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1066800" y="609600"/>
            <a:ext cx="2514600" cy="461665"/>
          </a:xfrm>
          <a:prstGeom prst="rect">
            <a:avLst/>
          </a:prstGeom>
          <a:solidFill>
            <a:srgbClr val="00FFFF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VNI-Times" pitchFamily="2" charset="0"/>
              </a:rPr>
              <a:t>Nhaéc laïi ôû baøi cuõ</a:t>
            </a:r>
          </a:p>
        </p:txBody>
      </p:sp>
      <p:sp>
        <p:nvSpPr>
          <p:cNvPr id="34857" name="Oval 41"/>
          <p:cNvSpPr>
            <a:spLocks noChangeArrowheads="1"/>
          </p:cNvSpPr>
          <p:nvPr/>
        </p:nvSpPr>
        <p:spPr bwMode="auto">
          <a:xfrm>
            <a:off x="2438400" y="3200400"/>
            <a:ext cx="762000" cy="685800"/>
          </a:xfrm>
          <a:prstGeom prst="ellipse">
            <a:avLst/>
          </a:prstGeom>
          <a:gradFill rotWithShape="1">
            <a:gsLst>
              <a:gs pos="0">
                <a:srgbClr val="FF1313"/>
              </a:gs>
              <a:gs pos="100000">
                <a:srgbClr val="FF131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2514600" y="3276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EFFBB1"/>
                </a:solidFill>
              </a:rPr>
              <a:t>C</a:t>
            </a:r>
          </a:p>
        </p:txBody>
      </p:sp>
      <p:sp>
        <p:nvSpPr>
          <p:cNvPr id="34859" name="Oval 43"/>
          <p:cNvSpPr>
            <a:spLocks noChangeArrowheads="1"/>
          </p:cNvSpPr>
          <p:nvPr/>
        </p:nvSpPr>
        <p:spPr bwMode="auto">
          <a:xfrm>
            <a:off x="1143000" y="3200400"/>
            <a:ext cx="762000" cy="685800"/>
          </a:xfrm>
          <a:prstGeom prst="ellipse">
            <a:avLst/>
          </a:prstGeom>
          <a:gradFill rotWithShape="1">
            <a:gsLst>
              <a:gs pos="0">
                <a:srgbClr val="FF1313"/>
              </a:gs>
              <a:gs pos="100000">
                <a:srgbClr val="FF131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0" name="Text Box 44"/>
          <p:cNvSpPr txBox="1">
            <a:spLocks noChangeArrowheads="1"/>
          </p:cNvSpPr>
          <p:nvPr/>
        </p:nvSpPr>
        <p:spPr bwMode="auto">
          <a:xfrm>
            <a:off x="1295400" y="3276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EFFBB1"/>
                </a:solidFill>
              </a:rPr>
              <a:t>C</a:t>
            </a:r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6248400" y="3048000"/>
            <a:ext cx="236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8000"/>
                </a:solidFill>
                <a:latin typeface="Tahoma" pitchFamily="34" charset="0"/>
                <a:sym typeface="Symbol" pitchFamily="18" charset="2"/>
              </a:rPr>
              <a:t>bền </a:t>
            </a:r>
            <a:r>
              <a:rPr lang="en-US" sz="3200" b="1" smtClean="0">
                <a:solidFill>
                  <a:srgbClr val="008000"/>
                </a:solidFill>
                <a:latin typeface="Tahoma" pitchFamily="34" charset="0"/>
                <a:sym typeface="Symbol" pitchFamily="18" charset="2"/>
              </a:rPr>
              <a:t>vững</a:t>
            </a:r>
            <a:endParaRPr lang="en-US" sz="3200" b="1">
              <a:solidFill>
                <a:srgbClr val="008000"/>
              </a:solidFill>
              <a:latin typeface="Tahoma" pitchFamily="34" charset="0"/>
              <a:sym typeface="Symbol" pitchFamily="18" charset="2"/>
            </a:endParaRPr>
          </a:p>
        </p:txBody>
      </p:sp>
      <p:sp>
        <p:nvSpPr>
          <p:cNvPr id="34862" name="Text Box 46"/>
          <p:cNvSpPr txBox="1">
            <a:spLocks noChangeArrowheads="1"/>
          </p:cNvSpPr>
          <p:nvPr/>
        </p:nvSpPr>
        <p:spPr bwMode="auto">
          <a:xfrm>
            <a:off x="6248400" y="2362200"/>
            <a:ext cx="236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250ED2"/>
                </a:solidFill>
                <a:latin typeface="VNI-Vari" pitchFamily="2" charset="0"/>
                <a:sym typeface="Symbol" pitchFamily="18" charset="2"/>
              </a:rPr>
              <a:t>linh động</a:t>
            </a:r>
            <a:r>
              <a:rPr lang="en-US" sz="3200" b="1">
                <a:latin typeface="VNI-Vari" pitchFamily="2" charset="0"/>
                <a:sym typeface="Symbol" pitchFamily="18" charset="2"/>
              </a:rPr>
              <a:t>.</a:t>
            </a:r>
          </a:p>
        </p:txBody>
      </p:sp>
      <p:sp>
        <p:nvSpPr>
          <p:cNvPr id="34863" name="Text Box 47"/>
          <p:cNvSpPr txBox="1">
            <a:spLocks noChangeArrowheads="1"/>
          </p:cNvSpPr>
          <p:nvPr/>
        </p:nvSpPr>
        <p:spPr bwMode="auto">
          <a:xfrm>
            <a:off x="4038600" y="30480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latin typeface="Tahoma" pitchFamily="34" charset="0"/>
                <a:sym typeface="Symbol" pitchFamily="18" charset="2"/>
              </a:rPr>
              <a:t>Liên kết </a:t>
            </a:r>
            <a:r>
              <a:rPr lang="en-US" sz="3200" b="1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</a:t>
            </a:r>
            <a:endParaRPr lang="en-US" sz="3200" b="1">
              <a:latin typeface="Tahom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autoRev="1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1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8" presetClass="emph" presetSubtype="0" repeatCount="indefinite" autoRev="1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20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12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62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12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62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120"/>
                            </p:stCondLst>
                            <p:childTnLst>
                              <p:par>
                                <p:cTn id="38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34821" grpId="0" animBg="1"/>
      <p:bldP spid="34822" grpId="0" animBg="1"/>
      <p:bldP spid="34856" grpId="0" animBg="1"/>
      <p:bldP spid="34861" grpId="0"/>
      <p:bldP spid="34862" grpId="0"/>
      <p:bldP spid="34862" grpId="1"/>
      <p:bldP spid="3486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524250" y="1600200"/>
            <a:ext cx="763588" cy="3505200"/>
            <a:chOff x="3215" y="1152"/>
            <a:chExt cx="481" cy="220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312" y="1152"/>
              <a:ext cx="384" cy="384"/>
              <a:chOff x="4368" y="2784"/>
              <a:chExt cx="384" cy="384"/>
            </a:xfrm>
          </p:grpSpPr>
          <p:sp>
            <p:nvSpPr>
              <p:cNvPr id="41988" name="Oval 4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89" name="Text Box 5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3215" y="1476"/>
              <a:ext cx="49" cy="1556"/>
              <a:chOff x="3215" y="1476"/>
              <a:chExt cx="49" cy="1556"/>
            </a:xfrm>
          </p:grpSpPr>
          <p:sp>
            <p:nvSpPr>
              <p:cNvPr id="41991" name="Rectangle 7"/>
              <p:cNvSpPr>
                <a:spLocks noChangeArrowheads="1"/>
              </p:cNvSpPr>
              <p:nvPr/>
            </p:nvSpPr>
            <p:spPr bwMode="auto">
              <a:xfrm rot="17962126" flipH="1">
                <a:off x="2899" y="1794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92" name="Rectangle 8"/>
              <p:cNvSpPr>
                <a:spLocks noChangeArrowheads="1"/>
              </p:cNvSpPr>
              <p:nvPr/>
            </p:nvSpPr>
            <p:spPr bwMode="auto">
              <a:xfrm rot="3637874" flipH="1" flipV="1">
                <a:off x="2897" y="2667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312" y="2976"/>
              <a:ext cx="384" cy="384"/>
              <a:chOff x="4368" y="2784"/>
              <a:chExt cx="384" cy="384"/>
            </a:xfrm>
          </p:grpSpPr>
          <p:sp>
            <p:nvSpPr>
              <p:cNvPr id="41994" name="Oval 10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95" name="Text Box 11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0" y="1676400"/>
            <a:ext cx="762000" cy="3505200"/>
            <a:chOff x="960" y="1152"/>
            <a:chExt cx="480" cy="2208"/>
          </a:xfrm>
        </p:grpSpPr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1391" y="1480"/>
              <a:ext cx="49" cy="1556"/>
              <a:chOff x="1391" y="1480"/>
              <a:chExt cx="49" cy="1556"/>
            </a:xfrm>
          </p:grpSpPr>
          <p:sp>
            <p:nvSpPr>
              <p:cNvPr id="41998" name="Rectangle 14"/>
              <p:cNvSpPr>
                <a:spLocks noChangeArrowheads="1"/>
              </p:cNvSpPr>
              <p:nvPr/>
            </p:nvSpPr>
            <p:spPr bwMode="auto">
              <a:xfrm rot="3637874">
                <a:off x="1075" y="1798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99" name="Rectangle 15"/>
              <p:cNvSpPr>
                <a:spLocks noChangeArrowheads="1"/>
              </p:cNvSpPr>
              <p:nvPr/>
            </p:nvSpPr>
            <p:spPr bwMode="auto">
              <a:xfrm rot="17962126" flipV="1">
                <a:off x="1073" y="2671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960" y="1152"/>
              <a:ext cx="384" cy="384"/>
              <a:chOff x="4368" y="2784"/>
              <a:chExt cx="384" cy="384"/>
            </a:xfrm>
          </p:grpSpPr>
          <p:sp>
            <p:nvSpPr>
              <p:cNvPr id="42001" name="Oval 17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02" name="Text Box 18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9" name="Group 19"/>
            <p:cNvGrpSpPr>
              <a:grpSpLocks/>
            </p:cNvGrpSpPr>
            <p:nvPr/>
          </p:nvGrpSpPr>
          <p:grpSpPr bwMode="auto">
            <a:xfrm>
              <a:off x="960" y="2976"/>
              <a:ext cx="384" cy="384"/>
              <a:chOff x="4368" y="2784"/>
              <a:chExt cx="384" cy="384"/>
            </a:xfrm>
          </p:grpSpPr>
          <p:sp>
            <p:nvSpPr>
              <p:cNvPr id="42004" name="Oval 20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05" name="Text Box 21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1865313" y="3332163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798513" y="3332163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 rot="5400000">
            <a:off x="150813" y="3557588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 rot="5400000">
            <a:off x="2519363" y="3543300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1289050" y="3463925"/>
            <a:ext cx="1704975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1289050" y="4017963"/>
            <a:ext cx="1690688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2" name="Oval 28"/>
          <p:cNvSpPr>
            <a:spLocks noChangeArrowheads="1"/>
          </p:cNvSpPr>
          <p:nvPr/>
        </p:nvSpPr>
        <p:spPr bwMode="auto">
          <a:xfrm>
            <a:off x="2819400" y="2971800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Oval 29"/>
          <p:cNvSpPr>
            <a:spLocks noChangeArrowheads="1"/>
          </p:cNvSpPr>
          <p:nvPr/>
        </p:nvSpPr>
        <p:spPr bwMode="auto">
          <a:xfrm>
            <a:off x="742950" y="2971800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4" name="Oval 30"/>
          <p:cNvSpPr>
            <a:spLocks noChangeArrowheads="1"/>
          </p:cNvSpPr>
          <p:nvPr/>
        </p:nvSpPr>
        <p:spPr bwMode="auto">
          <a:xfrm>
            <a:off x="590550" y="3692525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5" name="Oval 31"/>
          <p:cNvSpPr>
            <a:spLocks noChangeArrowheads="1"/>
          </p:cNvSpPr>
          <p:nvPr/>
        </p:nvSpPr>
        <p:spPr bwMode="auto">
          <a:xfrm>
            <a:off x="2952750" y="3678238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32"/>
          <p:cNvGrpSpPr>
            <a:grpSpLocks/>
          </p:cNvGrpSpPr>
          <p:nvPr/>
        </p:nvGrpSpPr>
        <p:grpSpPr bwMode="auto">
          <a:xfrm>
            <a:off x="1497013" y="0"/>
            <a:ext cx="1524000" cy="2133600"/>
            <a:chOff x="768" y="2976"/>
            <a:chExt cx="960" cy="1344"/>
          </a:xfrm>
        </p:grpSpPr>
        <p:sp>
          <p:nvSpPr>
            <p:cNvPr id="42017" name="AutoShape 33"/>
            <p:cNvSpPr>
              <a:spLocks noChangeArrowheads="1"/>
            </p:cNvSpPr>
            <p:nvPr/>
          </p:nvSpPr>
          <p:spPr bwMode="auto">
            <a:xfrm>
              <a:off x="768" y="2976"/>
              <a:ext cx="960" cy="1344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3F3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2018" name="Text Box 34"/>
            <p:cNvSpPr txBox="1">
              <a:spLocks noChangeArrowheads="1"/>
            </p:cNvSpPr>
            <p:nvPr/>
          </p:nvSpPr>
          <p:spPr bwMode="auto">
            <a:xfrm>
              <a:off x="1046" y="2976"/>
              <a:ext cx="538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t</a:t>
              </a:r>
              <a:r>
                <a:rPr lang="en-US" b="1" baseline="30000">
                  <a:solidFill>
                    <a:schemeClr val="bg1"/>
                  </a:solidFill>
                  <a:latin typeface="Arial" charset="0"/>
                </a:rPr>
                <a:t>o</a:t>
              </a:r>
              <a:r>
                <a:rPr lang="en-US" b="1">
                  <a:solidFill>
                    <a:schemeClr val="bg1"/>
                  </a:solidFill>
                  <a:latin typeface="Arial" charset="0"/>
                </a:rPr>
                <a:t>C</a:t>
              </a:r>
            </a:p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P</a:t>
              </a:r>
            </a:p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Xúc tác</a:t>
              </a:r>
            </a:p>
          </p:txBody>
        </p:sp>
      </p:grpSp>
      <p:grpSp>
        <p:nvGrpSpPr>
          <p:cNvPr id="11" name="Group 35"/>
          <p:cNvGrpSpPr>
            <a:grpSpLocks/>
          </p:cNvGrpSpPr>
          <p:nvPr/>
        </p:nvGrpSpPr>
        <p:grpSpPr bwMode="auto">
          <a:xfrm>
            <a:off x="7772400" y="1600200"/>
            <a:ext cx="763588" cy="3505200"/>
            <a:chOff x="3215" y="1152"/>
            <a:chExt cx="481" cy="2208"/>
          </a:xfrm>
        </p:grpSpPr>
        <p:grpSp>
          <p:nvGrpSpPr>
            <p:cNvPr id="12" name="Group 36"/>
            <p:cNvGrpSpPr>
              <a:grpSpLocks/>
            </p:cNvGrpSpPr>
            <p:nvPr/>
          </p:nvGrpSpPr>
          <p:grpSpPr bwMode="auto">
            <a:xfrm>
              <a:off x="3312" y="1152"/>
              <a:ext cx="384" cy="384"/>
              <a:chOff x="4368" y="2784"/>
              <a:chExt cx="384" cy="384"/>
            </a:xfrm>
          </p:grpSpPr>
          <p:sp>
            <p:nvSpPr>
              <p:cNvPr id="42021" name="Oval 37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2" name="Text Box 38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13" name="Group 39"/>
            <p:cNvGrpSpPr>
              <a:grpSpLocks/>
            </p:cNvGrpSpPr>
            <p:nvPr/>
          </p:nvGrpSpPr>
          <p:grpSpPr bwMode="auto">
            <a:xfrm>
              <a:off x="3215" y="1476"/>
              <a:ext cx="49" cy="1556"/>
              <a:chOff x="3215" y="1476"/>
              <a:chExt cx="49" cy="1556"/>
            </a:xfrm>
          </p:grpSpPr>
          <p:sp>
            <p:nvSpPr>
              <p:cNvPr id="42024" name="Rectangle 40"/>
              <p:cNvSpPr>
                <a:spLocks noChangeArrowheads="1"/>
              </p:cNvSpPr>
              <p:nvPr/>
            </p:nvSpPr>
            <p:spPr bwMode="auto">
              <a:xfrm rot="17962126" flipH="1">
                <a:off x="2899" y="1794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5" name="Rectangle 41"/>
              <p:cNvSpPr>
                <a:spLocks noChangeArrowheads="1"/>
              </p:cNvSpPr>
              <p:nvPr/>
            </p:nvSpPr>
            <p:spPr bwMode="auto">
              <a:xfrm rot="3637874" flipH="1" flipV="1">
                <a:off x="2897" y="2667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3312" y="2976"/>
              <a:ext cx="384" cy="384"/>
              <a:chOff x="4368" y="2784"/>
              <a:chExt cx="384" cy="384"/>
            </a:xfrm>
          </p:grpSpPr>
          <p:sp>
            <p:nvSpPr>
              <p:cNvPr id="42027" name="Oval 43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8" name="Text Box 44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grpSp>
        <p:nvGrpSpPr>
          <p:cNvPr id="15" name="Group 45"/>
          <p:cNvGrpSpPr>
            <a:grpSpLocks/>
          </p:cNvGrpSpPr>
          <p:nvPr/>
        </p:nvGrpSpPr>
        <p:grpSpPr bwMode="auto">
          <a:xfrm>
            <a:off x="4038600" y="1585913"/>
            <a:ext cx="762000" cy="3505200"/>
            <a:chOff x="960" y="1152"/>
            <a:chExt cx="480" cy="2208"/>
          </a:xfrm>
        </p:grpSpPr>
        <p:grpSp>
          <p:nvGrpSpPr>
            <p:cNvPr id="16" name="Group 46"/>
            <p:cNvGrpSpPr>
              <a:grpSpLocks/>
            </p:cNvGrpSpPr>
            <p:nvPr/>
          </p:nvGrpSpPr>
          <p:grpSpPr bwMode="auto">
            <a:xfrm>
              <a:off x="1391" y="1480"/>
              <a:ext cx="49" cy="1556"/>
              <a:chOff x="1391" y="1480"/>
              <a:chExt cx="49" cy="1556"/>
            </a:xfrm>
          </p:grpSpPr>
          <p:sp>
            <p:nvSpPr>
              <p:cNvPr id="42031" name="Rectangle 47"/>
              <p:cNvSpPr>
                <a:spLocks noChangeArrowheads="1"/>
              </p:cNvSpPr>
              <p:nvPr/>
            </p:nvSpPr>
            <p:spPr bwMode="auto">
              <a:xfrm rot="3637874">
                <a:off x="1075" y="1798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32" name="Rectangle 48"/>
              <p:cNvSpPr>
                <a:spLocks noChangeArrowheads="1"/>
              </p:cNvSpPr>
              <p:nvPr/>
            </p:nvSpPr>
            <p:spPr bwMode="auto">
              <a:xfrm rot="17962126" flipV="1">
                <a:off x="1073" y="2671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49"/>
            <p:cNvGrpSpPr>
              <a:grpSpLocks/>
            </p:cNvGrpSpPr>
            <p:nvPr/>
          </p:nvGrpSpPr>
          <p:grpSpPr bwMode="auto">
            <a:xfrm>
              <a:off x="960" y="1152"/>
              <a:ext cx="384" cy="384"/>
              <a:chOff x="4368" y="2784"/>
              <a:chExt cx="384" cy="384"/>
            </a:xfrm>
          </p:grpSpPr>
          <p:sp>
            <p:nvSpPr>
              <p:cNvPr id="42034" name="Oval 50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35" name="Text Box 51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18" name="Group 52"/>
            <p:cNvGrpSpPr>
              <a:grpSpLocks/>
            </p:cNvGrpSpPr>
            <p:nvPr/>
          </p:nvGrpSpPr>
          <p:grpSpPr bwMode="auto">
            <a:xfrm>
              <a:off x="960" y="2976"/>
              <a:ext cx="384" cy="384"/>
              <a:chOff x="4368" y="2784"/>
              <a:chExt cx="384" cy="384"/>
            </a:xfrm>
          </p:grpSpPr>
          <p:sp>
            <p:nvSpPr>
              <p:cNvPr id="42037" name="Oval 53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38" name="Text Box 54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sp>
        <p:nvSpPr>
          <p:cNvPr id="42039" name="Rectangle 55"/>
          <p:cNvSpPr>
            <a:spLocks noChangeArrowheads="1"/>
          </p:cNvSpPr>
          <p:nvPr/>
        </p:nvSpPr>
        <p:spPr bwMode="auto">
          <a:xfrm>
            <a:off x="5903913" y="3317875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Rectangle 56"/>
          <p:cNvSpPr>
            <a:spLocks noChangeArrowheads="1"/>
          </p:cNvSpPr>
          <p:nvPr/>
        </p:nvSpPr>
        <p:spPr bwMode="auto">
          <a:xfrm>
            <a:off x="4837113" y="3317875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1" name="Rectangle 57"/>
          <p:cNvSpPr>
            <a:spLocks noChangeArrowheads="1"/>
          </p:cNvSpPr>
          <p:nvPr/>
        </p:nvSpPr>
        <p:spPr bwMode="auto">
          <a:xfrm rot="5400000">
            <a:off x="4189413" y="3543300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2" name="Rectangle 58"/>
          <p:cNvSpPr>
            <a:spLocks noChangeArrowheads="1"/>
          </p:cNvSpPr>
          <p:nvPr/>
        </p:nvSpPr>
        <p:spPr bwMode="auto">
          <a:xfrm rot="5400000">
            <a:off x="6557963" y="3529013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3" name="Rectangle 59"/>
          <p:cNvSpPr>
            <a:spLocks noChangeArrowheads="1"/>
          </p:cNvSpPr>
          <p:nvPr/>
        </p:nvSpPr>
        <p:spPr bwMode="auto">
          <a:xfrm>
            <a:off x="5327650" y="3449638"/>
            <a:ext cx="1704975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4" name="Rectangle 60"/>
          <p:cNvSpPr>
            <a:spLocks noChangeArrowheads="1"/>
          </p:cNvSpPr>
          <p:nvPr/>
        </p:nvSpPr>
        <p:spPr bwMode="auto">
          <a:xfrm>
            <a:off x="5327650" y="4003675"/>
            <a:ext cx="1690688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5" name="Oval 61"/>
          <p:cNvSpPr>
            <a:spLocks noChangeArrowheads="1"/>
          </p:cNvSpPr>
          <p:nvPr/>
        </p:nvSpPr>
        <p:spPr bwMode="auto">
          <a:xfrm>
            <a:off x="6934200" y="2895600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6" name="Oval 62"/>
          <p:cNvSpPr>
            <a:spLocks noChangeArrowheads="1"/>
          </p:cNvSpPr>
          <p:nvPr/>
        </p:nvSpPr>
        <p:spPr bwMode="auto">
          <a:xfrm>
            <a:off x="4648200" y="2971800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7" name="Oval 63"/>
          <p:cNvSpPr>
            <a:spLocks noChangeArrowheads="1"/>
          </p:cNvSpPr>
          <p:nvPr/>
        </p:nvSpPr>
        <p:spPr bwMode="auto">
          <a:xfrm>
            <a:off x="4629150" y="3678238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8" name="Oval 64"/>
          <p:cNvSpPr>
            <a:spLocks noChangeArrowheads="1"/>
          </p:cNvSpPr>
          <p:nvPr/>
        </p:nvSpPr>
        <p:spPr bwMode="auto">
          <a:xfrm>
            <a:off x="6991350" y="3663950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65"/>
          <p:cNvGrpSpPr>
            <a:grpSpLocks/>
          </p:cNvGrpSpPr>
          <p:nvPr/>
        </p:nvGrpSpPr>
        <p:grpSpPr bwMode="auto">
          <a:xfrm>
            <a:off x="5562600" y="0"/>
            <a:ext cx="1524000" cy="2133600"/>
            <a:chOff x="768" y="2976"/>
            <a:chExt cx="960" cy="1344"/>
          </a:xfrm>
        </p:grpSpPr>
        <p:sp>
          <p:nvSpPr>
            <p:cNvPr id="42050" name="AutoShape 66"/>
            <p:cNvSpPr>
              <a:spLocks noChangeArrowheads="1"/>
            </p:cNvSpPr>
            <p:nvPr/>
          </p:nvSpPr>
          <p:spPr bwMode="auto">
            <a:xfrm>
              <a:off x="768" y="2976"/>
              <a:ext cx="960" cy="1344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3F3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2051" name="Text Box 67"/>
            <p:cNvSpPr txBox="1">
              <a:spLocks noChangeArrowheads="1"/>
            </p:cNvSpPr>
            <p:nvPr/>
          </p:nvSpPr>
          <p:spPr bwMode="auto">
            <a:xfrm>
              <a:off x="1046" y="2976"/>
              <a:ext cx="538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t</a:t>
              </a:r>
              <a:r>
                <a:rPr lang="en-US" b="1" baseline="30000">
                  <a:solidFill>
                    <a:schemeClr val="bg1"/>
                  </a:solidFill>
                  <a:latin typeface="Arial" charset="0"/>
                </a:rPr>
                <a:t>o</a:t>
              </a:r>
              <a:r>
                <a:rPr lang="en-US" b="1">
                  <a:solidFill>
                    <a:schemeClr val="bg1"/>
                  </a:solidFill>
                  <a:latin typeface="Arial" charset="0"/>
                </a:rPr>
                <a:t>C</a:t>
              </a:r>
            </a:p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P</a:t>
              </a:r>
            </a:p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Xúc tác</a:t>
              </a:r>
            </a:p>
          </p:txBody>
        </p:sp>
      </p:grpSp>
      <p:sp>
        <p:nvSpPr>
          <p:cNvPr id="42052" name="Text Box 68"/>
          <p:cNvSpPr txBox="1">
            <a:spLocks noChangeArrowheads="1"/>
          </p:cNvSpPr>
          <p:nvPr/>
        </p:nvSpPr>
        <p:spPr bwMode="auto">
          <a:xfrm>
            <a:off x="609600" y="457200"/>
            <a:ext cx="79248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Neáu 2 phaân tử Etylen  thì  sản phẩm laø </a:t>
            </a:r>
            <a:r>
              <a:rPr lang="en-US" sz="3200" b="1">
                <a:solidFill>
                  <a:srgbClr val="FF0000"/>
                </a:solidFill>
              </a:rPr>
              <a:t>……</a:t>
            </a:r>
            <a:endParaRPr lang="en-US" sz="3200" b="1">
              <a:solidFill>
                <a:schemeClr val="hlink"/>
              </a:solidFill>
              <a:latin typeface="VNI-Aristo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97774E-6 L -0.00538 0.18919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20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3" dur="2000" fill="hold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4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08 0.0779 L -0.02604 0.0779 C -0.01458 0.0779 0.0 0.05611 0.0 0.03895 L 0.0 2.1099E-7 " pathEditMode="relative" rAng="0" ptsTypes="FfFF">
                                      <p:cBhvr>
                                        <p:cTn id="25" dur="2000" spd="-1000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3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099E-7 L 3.33333E-6 0.04452 C 3.33333E-6 0.06422 0.01284 0.08903 0.0243 0.08903 L 0.05 0.08741 " pathEditMode="relative" rAng="0" ptsTypes="FfFF">
                                      <p:cBhvr>
                                        <p:cTn id="27" dur="2000" fill="hold"/>
                                        <p:tgtEl>
                                          <p:spTgt spid="420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45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65013E-6 L -0.00451 0.0723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20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6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0.0051 L 0.00625 0.05518 C 0.00625 0.07744 0.02222 0.10526 0.03541 0.10526 L 0.06458 0.10526 " pathEditMode="relative" rAng="0" ptsTypes="FfFF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5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3 0.09738 L -0.03472 0.09112 C -0.02031 0.09112 -0.00902 0.07234 -0.00902 0.05078 L -0.00416 0.00603 " pathEditMode="relative" rAng="0" ptsTypes="FfFF">
                                      <p:cBhvr>
                                        <p:cTn id="33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9 0.01391 L -0.0559 0.0626 C -0.0559 0.0844 -0.0434 0.11129 -0.03316 0.11129 L -0.01041 0.11129 " pathEditMode="relative" rAng="0" ptsTypes="FfFF">
                                      <p:cBhvr>
                                        <p:cTn id="56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4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0.08904 L 0.04166 0.08904 C 0.06406 0.08904 0.06944 0.07188 0.06944 0.05704 L 0.06007 0.032 " pathEditMode="relative" rAng="0" ptsTypes="FfFF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9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2.08903E-6 L 0.0 -0.0667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2" dur="20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4" dur="2000" fill="hold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4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00209E-7 L 0.02916 -7.00209E-7 C 0.04166 -7.00209E-7 0.05833 -0.01855 0.05833 -0.03362 L 0.05833 -0.06677 " pathEditMode="relative" rAng="0" ptsTypes="FfFF">
                                      <p:cBhvr>
                                        <p:cTn id="66" dur="20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33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-0.0728 L -0.05833 -0.03663 C -0.05833 -0.0204 -0.04253 1.57663E-7 -0.02917 1.57663E-7 L 0.0 1.57663E-7 " pathEditMode="relative" rAng="0" ptsTypes="FfFF">
                                      <p:cBhvr>
                                        <p:cTn id="68" dur="2000" spd="-100000" fill="hold"/>
                                        <p:tgtEl>
                                          <p:spTgt spid="420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97774E-6 L -0.00538 0.18919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8" dur="2000" fill="hold"/>
                                        <p:tgtEl>
                                          <p:spTgt spid="420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80" dur="2000" fill="hold"/>
                                        <p:tgtEl>
                                          <p:spTgt spid="420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4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08 0.0779 L -0.02604 0.0779 C -0.01458 0.0779 0.0 0.05611 0.0 0.03895 L 0.0 2.1099E-7 " pathEditMode="relative" rAng="0" ptsTypes="FfFF">
                                      <p:cBhvr>
                                        <p:cTn id="82" dur="2000" spd="-100000" fill="hold"/>
                                        <p:tgtEl>
                                          <p:spTgt spid="420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39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099E-7 L 3.33333E-6 0.04452 C 3.33333E-6 0.06422 0.01284 0.08903 0.0243 0.08903 L 0.05 0.08741 " pathEditMode="relative" rAng="0" ptsTypes="FfFF">
                                      <p:cBhvr>
                                        <p:cTn id="84" dur="2000" fill="hold"/>
                                        <p:tgtEl>
                                          <p:spTgt spid="42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45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65013E-6 L -0.00451 0.07234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2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6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0.0051 L 0.00625 0.05518 C 0.00625 0.07744 0.02222 0.10526 0.03541 0.10526 L 0.06458 0.10526 " pathEditMode="relative" rAng="0" ptsTypes="FfFF">
                                      <p:cBhvr>
                                        <p:cTn id="8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5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3 0.09738 L -0.03472 0.09112 C -0.02031 0.09112 -0.00902 0.07234 -0.00902 0.05078 L -0.00416 0.00603 " pathEditMode="relative" rAng="0" ptsTypes="FfFF">
                                      <p:cBhvr>
                                        <p:cTn id="90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9 0.01391 L -0.0559 0.0626 C -0.0559 0.0844 -0.0434 0.11129 -0.03316 0.11129 L -0.01041 0.11129 " pathEditMode="relative" rAng="0" ptsTypes="FfFF">
                                      <p:cBhvr>
                                        <p:cTn id="113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49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0.08904 L 0.04166 0.08904 C 0.06406 0.08904 0.06944 0.07188 0.06944 0.05704 L 0.06007 0.032 " pathEditMode="relative" rAng="0" ptsTypes="FfFF">
                                      <p:cBhvr>
                                        <p:cTn id="1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9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2.08903E-6 L 0.0 -0.06677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42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19" dur="20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1" dur="2000" fill="hold"/>
                                        <p:tgtEl>
                                          <p:spTgt spid="42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4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00209E-7 L 0.02916 -7.00209E-7 C 0.04166 -7.00209E-7 0.05833 -0.01855 0.05833 -0.03362 L 0.05833 -0.06677 " pathEditMode="relative" rAng="0" ptsTypes="FfFF">
                                      <p:cBhvr>
                                        <p:cTn id="123" dur="2000" fill="hold"/>
                                        <p:tgtEl>
                                          <p:spTgt spid="42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33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-0.0728 L -0.05833 -0.03663 C -0.05833 -0.0204 -0.04253 1.57663E-7 -0.02917 1.57663E-7 L 0.0 1.57663E-7 " pathEditMode="relative" rAng="0" ptsTypes="FfFF">
                                      <p:cBhvr>
                                        <p:cTn id="125" dur="2000" spd="-100000" fill="hold"/>
                                        <p:tgtEl>
                                          <p:spTgt spid="420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 animBg="1"/>
      <p:bldP spid="42006" grpId="1" animBg="1"/>
      <p:bldP spid="42007" grpId="0" animBg="1"/>
      <p:bldP spid="42007" grpId="1" animBg="1"/>
      <p:bldP spid="42008" grpId="0" animBg="1"/>
      <p:bldP spid="42008" grpId="1" animBg="1"/>
      <p:bldP spid="42009" grpId="0" animBg="1"/>
      <p:bldP spid="42009" grpId="1" animBg="1"/>
      <p:bldP spid="42010" grpId="0" animBg="1"/>
      <p:bldP spid="42010" grpId="1" animBg="1"/>
      <p:bldP spid="42011" grpId="0" animBg="1"/>
      <p:bldP spid="42011" grpId="1" animBg="1"/>
      <p:bldP spid="42012" grpId="0" animBg="1"/>
      <p:bldP spid="42012" grpId="1" animBg="1"/>
      <p:bldP spid="42013" grpId="0" animBg="1"/>
      <p:bldP spid="42013" grpId="1" animBg="1"/>
      <p:bldP spid="42014" grpId="0" animBg="1"/>
      <p:bldP spid="42014" grpId="1" animBg="1"/>
      <p:bldP spid="42015" grpId="0" animBg="1"/>
      <p:bldP spid="42015" grpId="1" animBg="1"/>
      <p:bldP spid="42039" grpId="0" animBg="1"/>
      <p:bldP spid="42039" grpId="1" animBg="1"/>
      <p:bldP spid="42040" grpId="0" animBg="1"/>
      <p:bldP spid="42040" grpId="1" animBg="1"/>
      <p:bldP spid="42041" grpId="0" animBg="1"/>
      <p:bldP spid="42041" grpId="1" animBg="1"/>
      <p:bldP spid="42042" grpId="0" animBg="1"/>
      <p:bldP spid="42042" grpId="1" animBg="1"/>
      <p:bldP spid="42043" grpId="0" animBg="1"/>
      <p:bldP spid="42043" grpId="1" animBg="1"/>
      <p:bldP spid="42044" grpId="0" animBg="1"/>
      <p:bldP spid="42044" grpId="1" animBg="1"/>
      <p:bldP spid="42045" grpId="0" animBg="1"/>
      <p:bldP spid="42045" grpId="1" animBg="1"/>
      <p:bldP spid="42046" grpId="0" animBg="1"/>
      <p:bldP spid="42046" grpId="1" animBg="1"/>
      <p:bldP spid="42047" grpId="0" animBg="1"/>
      <p:bldP spid="42047" grpId="1" animBg="1"/>
      <p:bldP spid="42048" grpId="0" animBg="1"/>
      <p:bldP spid="42048" grpId="1" animBg="1"/>
      <p:bldP spid="42052" grpId="0"/>
      <p:bldP spid="4205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914400" y="1371600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Neáu   3 phaân töû Etylen thì saûn phaåm </a:t>
            </a:r>
            <a:r>
              <a:rPr lang="en-US" sz="3200" b="1" smtClean="0">
                <a:solidFill>
                  <a:srgbClr val="FF0000"/>
                </a:solidFill>
                <a:latin typeface="VNI-Times" pitchFamily="2" charset="0"/>
              </a:rPr>
              <a:t>laø:</a:t>
            </a:r>
            <a:endParaRPr lang="en-US" sz="32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124200" y="26670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886200" y="2971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8862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41910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4572000" y="26670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5334000" y="2667000"/>
            <a:ext cx="53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+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5943600" y="2667000"/>
            <a:ext cx="83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6705600" y="2971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67056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70104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7315200" y="2667000"/>
            <a:ext cx="83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85800" y="26670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371600" y="2971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13716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16764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1981200" y="2667000"/>
            <a:ext cx="83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2743200" y="2667000"/>
            <a:ext cx="60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+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1 0.02222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1.11111E-6 L 0.10833 0.0222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11667 0.02222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1.11111E-6 L 0.125 0.02222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-0.13333 0.02222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1667 0.0222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7" grpId="0" animBg="1"/>
      <p:bldP spid="31758" grpId="0" animBg="1"/>
      <p:bldP spid="31760" grpId="0"/>
      <p:bldP spid="31763" grpId="0" animBg="1"/>
      <p:bldP spid="31764" grpId="0" animBg="1"/>
      <p:bldP spid="31768" grpId="0" animBg="1"/>
      <p:bldP spid="31769" grpId="0" animBg="1"/>
      <p:bldP spid="317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38850" y="1600200"/>
            <a:ext cx="763588" cy="3505200"/>
            <a:chOff x="3215" y="1152"/>
            <a:chExt cx="481" cy="220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312" y="1152"/>
              <a:ext cx="384" cy="384"/>
              <a:chOff x="4368" y="2784"/>
              <a:chExt cx="384" cy="384"/>
            </a:xfrm>
          </p:grpSpPr>
          <p:sp>
            <p:nvSpPr>
              <p:cNvPr id="44036" name="Oval 4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37" name="Text Box 5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3215" y="1476"/>
              <a:ext cx="49" cy="1556"/>
              <a:chOff x="3215" y="1476"/>
              <a:chExt cx="49" cy="1556"/>
            </a:xfrm>
          </p:grpSpPr>
          <p:sp>
            <p:nvSpPr>
              <p:cNvPr id="44039" name="Rectangle 7"/>
              <p:cNvSpPr>
                <a:spLocks noChangeArrowheads="1"/>
              </p:cNvSpPr>
              <p:nvPr/>
            </p:nvSpPr>
            <p:spPr bwMode="auto">
              <a:xfrm rot="17962126" flipH="1">
                <a:off x="2899" y="1794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0" name="Rectangle 8"/>
              <p:cNvSpPr>
                <a:spLocks noChangeArrowheads="1"/>
              </p:cNvSpPr>
              <p:nvPr/>
            </p:nvSpPr>
            <p:spPr bwMode="auto">
              <a:xfrm rot="3637874" flipH="1" flipV="1">
                <a:off x="2897" y="2667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312" y="2976"/>
              <a:ext cx="384" cy="384"/>
              <a:chOff x="4368" y="2784"/>
              <a:chExt cx="384" cy="384"/>
            </a:xfrm>
          </p:grpSpPr>
          <p:sp>
            <p:nvSpPr>
              <p:cNvPr id="44042" name="Oval 10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3" name="Text Box 11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2514600" y="1600200"/>
            <a:ext cx="762000" cy="3505200"/>
            <a:chOff x="960" y="1152"/>
            <a:chExt cx="480" cy="2208"/>
          </a:xfrm>
        </p:grpSpPr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1391" y="1480"/>
              <a:ext cx="49" cy="1556"/>
              <a:chOff x="1391" y="1480"/>
              <a:chExt cx="49" cy="1556"/>
            </a:xfrm>
          </p:grpSpPr>
          <p:sp>
            <p:nvSpPr>
              <p:cNvPr id="44046" name="Rectangle 14"/>
              <p:cNvSpPr>
                <a:spLocks noChangeArrowheads="1"/>
              </p:cNvSpPr>
              <p:nvPr/>
            </p:nvSpPr>
            <p:spPr bwMode="auto">
              <a:xfrm rot="3637874">
                <a:off x="1075" y="1798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7" name="Rectangle 15"/>
              <p:cNvSpPr>
                <a:spLocks noChangeArrowheads="1"/>
              </p:cNvSpPr>
              <p:nvPr/>
            </p:nvSpPr>
            <p:spPr bwMode="auto">
              <a:xfrm rot="17962126" flipV="1">
                <a:off x="1073" y="2671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960" y="1152"/>
              <a:ext cx="384" cy="384"/>
              <a:chOff x="4368" y="2784"/>
              <a:chExt cx="384" cy="384"/>
            </a:xfrm>
          </p:grpSpPr>
          <p:sp>
            <p:nvSpPr>
              <p:cNvPr id="44049" name="Oval 17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50" name="Text Box 18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9" name="Group 19"/>
            <p:cNvGrpSpPr>
              <a:grpSpLocks/>
            </p:cNvGrpSpPr>
            <p:nvPr/>
          </p:nvGrpSpPr>
          <p:grpSpPr bwMode="auto">
            <a:xfrm>
              <a:off x="960" y="2976"/>
              <a:ext cx="384" cy="384"/>
              <a:chOff x="4368" y="2784"/>
              <a:chExt cx="384" cy="384"/>
            </a:xfrm>
          </p:grpSpPr>
          <p:sp>
            <p:nvSpPr>
              <p:cNvPr id="44052" name="Oval 20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53" name="Text Box 21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4379913" y="3332163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3313113" y="3332163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 rot="5400000">
            <a:off x="2665413" y="3557588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 rot="5400000">
            <a:off x="5033963" y="3543300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3803650" y="3463925"/>
            <a:ext cx="1704975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Rectangle 27"/>
          <p:cNvSpPr>
            <a:spLocks noChangeArrowheads="1"/>
          </p:cNvSpPr>
          <p:nvPr/>
        </p:nvSpPr>
        <p:spPr bwMode="auto">
          <a:xfrm>
            <a:off x="3803650" y="4017963"/>
            <a:ext cx="1690688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Oval 28"/>
          <p:cNvSpPr>
            <a:spLocks noChangeArrowheads="1"/>
          </p:cNvSpPr>
          <p:nvPr/>
        </p:nvSpPr>
        <p:spPr bwMode="auto">
          <a:xfrm>
            <a:off x="5334000" y="2971800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63529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Oval 29"/>
          <p:cNvSpPr>
            <a:spLocks noChangeArrowheads="1"/>
          </p:cNvSpPr>
          <p:nvPr/>
        </p:nvSpPr>
        <p:spPr bwMode="auto">
          <a:xfrm>
            <a:off x="3257550" y="2971800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54118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Oval 30"/>
          <p:cNvSpPr>
            <a:spLocks noChangeArrowheads="1"/>
          </p:cNvSpPr>
          <p:nvPr/>
        </p:nvSpPr>
        <p:spPr bwMode="auto">
          <a:xfrm>
            <a:off x="3105150" y="3692525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54118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Oval 31"/>
          <p:cNvSpPr>
            <a:spLocks noChangeArrowheads="1"/>
          </p:cNvSpPr>
          <p:nvPr/>
        </p:nvSpPr>
        <p:spPr bwMode="auto">
          <a:xfrm>
            <a:off x="5467350" y="3678238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5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32"/>
          <p:cNvGrpSpPr>
            <a:grpSpLocks/>
          </p:cNvGrpSpPr>
          <p:nvPr/>
        </p:nvGrpSpPr>
        <p:grpSpPr bwMode="auto">
          <a:xfrm>
            <a:off x="4011613" y="0"/>
            <a:ext cx="1524000" cy="2133600"/>
            <a:chOff x="768" y="2976"/>
            <a:chExt cx="960" cy="1344"/>
          </a:xfrm>
        </p:grpSpPr>
        <p:sp>
          <p:nvSpPr>
            <p:cNvPr id="44065" name="AutoShape 33"/>
            <p:cNvSpPr>
              <a:spLocks noChangeArrowheads="1"/>
            </p:cNvSpPr>
            <p:nvPr/>
          </p:nvSpPr>
          <p:spPr bwMode="auto">
            <a:xfrm>
              <a:off x="768" y="2976"/>
              <a:ext cx="960" cy="1344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3F3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4066" name="Text Box 34"/>
            <p:cNvSpPr txBox="1">
              <a:spLocks noChangeArrowheads="1"/>
            </p:cNvSpPr>
            <p:nvPr/>
          </p:nvSpPr>
          <p:spPr bwMode="auto">
            <a:xfrm>
              <a:off x="1046" y="2976"/>
              <a:ext cx="538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t</a:t>
              </a:r>
              <a:r>
                <a:rPr lang="en-US" b="1" baseline="30000">
                  <a:solidFill>
                    <a:schemeClr val="bg1"/>
                  </a:solidFill>
                  <a:latin typeface="Arial" charset="0"/>
                </a:rPr>
                <a:t>o</a:t>
              </a:r>
              <a:r>
                <a:rPr lang="en-US" b="1">
                  <a:solidFill>
                    <a:schemeClr val="bg1"/>
                  </a:solidFill>
                  <a:latin typeface="Arial" charset="0"/>
                </a:rPr>
                <a:t>C</a:t>
              </a:r>
            </a:p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P</a:t>
              </a:r>
            </a:p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Xúc tác</a:t>
              </a:r>
            </a:p>
          </p:txBody>
        </p:sp>
      </p:grp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685800" y="533400"/>
            <a:ext cx="80010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Centur" pitchFamily="2" charset="0"/>
              </a:rPr>
              <a:t>n Phaân tử Etylen thì  sản phẩm laø …</a:t>
            </a:r>
            <a:r>
              <a:rPr lang="en-US" sz="4400" b="1">
                <a:latin typeface="Arial" charset="0"/>
              </a:rPr>
              <a:t>    </a:t>
            </a:r>
            <a:endParaRPr lang="en-US" sz="4400" b="1">
              <a:solidFill>
                <a:srgbClr val="FF3F3F"/>
              </a:solidFill>
              <a:latin typeface="Arial" charset="0"/>
            </a:endParaRPr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>
            <a:off x="1608138" y="1905000"/>
            <a:ext cx="1058862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0">
                <a:latin typeface="Tahoma" pitchFamily="34" charset="0"/>
              </a:rPr>
              <a:t>(</a:t>
            </a:r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6629400" y="1931988"/>
            <a:ext cx="1058863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0">
                <a:latin typeface="Tahoma" pitchFamily="34" charset="0"/>
              </a:rPr>
              <a:t>)</a:t>
            </a:r>
          </a:p>
        </p:txBody>
      </p:sp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7010400" y="4267200"/>
            <a:ext cx="720725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6600" b="1">
                <a:latin typeface="Tahoma" pitchFamily="34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4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97774E-6 L -0.00538 0.1891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2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3" dur="2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4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08 0.0779 L -0.02604 0.0779 C -0.01458 0.0779 0.0 0.05611 0.0 0.03895 L 0.0 2.1099E-7 " pathEditMode="relative" rAng="0" ptsTypes="FfFF">
                                      <p:cBhvr>
                                        <p:cTn id="25" dur="2000" spd="-100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3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099E-7 L 3.33333E-6 0.04452 C 3.33333E-6 0.06422 0.01284 0.08903 0.0243 0.08903 L 0.05 0.08741 " pathEditMode="relative" rAng="0" ptsTypes="FfFF">
                                      <p:cBhvr>
                                        <p:cTn id="27" dur="2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45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65013E-6 L -0.00451 0.0723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6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0.0051 L 0.00625 0.05518 C 0.00625 0.07744 0.02222 0.10526 0.03541 0.10526 L 0.06458 0.10526 " pathEditMode="relative" rAng="0" ptsTypes="FfFF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5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3 0.09738 L -0.03472 0.09112 C -0.02031 0.09112 -0.00902 0.07234 -0.00902 0.05078 L -0.00416 0.00603 " pathEditMode="relative" rAng="0" ptsTypes="FfFF">
                                      <p:cBhvr>
                                        <p:cTn id="33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9 0.01391 L -0.0559 0.0626 C -0.0559 0.0844 -0.0434 0.11129 -0.03316 0.11129 L -0.01041 0.11129 " pathEditMode="relative" rAng="0" ptsTypes="FfFF">
                                      <p:cBhvr>
                                        <p:cTn id="57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49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0.08904 L 0.04166 0.08904 C 0.06406 0.08904 0.06944 0.07188 0.06944 0.05704 L 0.06007 0.032 " pathEditMode="relative" rAng="0" ptsTypes="FfFF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9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2.08903E-6 L 0.0 -0.0667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3" dur="2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5" dur="2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4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00209E-7 L 0.02916 -7.00209E-7 C 0.04166 -7.00209E-7 0.05833 -0.01855 0.05833 -0.03362 L 0.05833 -0.06677 " pathEditMode="relative" rAng="0" ptsTypes="FfFF">
                                      <p:cBhvr>
                                        <p:cTn id="67" dur="2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3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-0.0728 L -0.05833 -0.03663 C -0.05833 -0.0204 -0.04253 1.57663E-7 -0.02917 1.57663E-7 L 0.0 1.57663E-7 " pathEditMode="relative" rAng="0" ptsTypes="FfFF">
                                      <p:cBhvr>
                                        <p:cTn id="69" dur="2000" spd="-1000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4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2000"/>
                                        <p:tgtEl>
                                          <p:spTgt spid="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4" grpId="0" animBg="1"/>
      <p:bldP spid="44054" grpId="1" animBg="1"/>
      <p:bldP spid="44055" grpId="0" animBg="1"/>
      <p:bldP spid="44055" grpId="1" animBg="1"/>
      <p:bldP spid="44056" grpId="0" animBg="1"/>
      <p:bldP spid="44056" grpId="1" animBg="1"/>
      <p:bldP spid="44057" grpId="0" animBg="1"/>
      <p:bldP spid="44057" grpId="1" animBg="1"/>
      <p:bldP spid="44058" grpId="0" animBg="1"/>
      <p:bldP spid="44058" grpId="1" animBg="1"/>
      <p:bldP spid="44059" grpId="0" animBg="1"/>
      <p:bldP spid="44059" grpId="1" animBg="1"/>
      <p:bldP spid="44060" grpId="0" animBg="1"/>
      <p:bldP spid="44060" grpId="1" animBg="1"/>
      <p:bldP spid="44061" grpId="0" animBg="1"/>
      <p:bldP spid="44061" grpId="1" animBg="1"/>
      <p:bldP spid="44062" grpId="0" animBg="1"/>
      <p:bldP spid="44062" grpId="1" animBg="1"/>
      <p:bldP spid="44063" grpId="0" animBg="1"/>
      <p:bldP spid="44063" grpId="1" animBg="1"/>
      <p:bldP spid="44067" grpId="0"/>
      <p:bldP spid="44067" grpId="1"/>
      <p:bldP spid="44068" grpId="0"/>
      <p:bldP spid="44069" grpId="0"/>
      <p:bldP spid="440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334000" y="38100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 </a:t>
            </a:r>
            <a:r>
              <a:rPr lang="en-US" sz="3200" b="1"/>
              <a:t>CH</a:t>
            </a:r>
            <a:r>
              <a:rPr lang="en-US" sz="3200" b="1" baseline="-25000"/>
              <a:t>2</a:t>
            </a:r>
            <a:r>
              <a:rPr lang="en-US" sz="3200" b="1"/>
              <a:t> 	</a:t>
            </a:r>
            <a:r>
              <a:rPr lang="en-US" sz="3200" b="1" smtClean="0"/>
              <a:t>          CH</a:t>
            </a:r>
            <a:r>
              <a:rPr lang="en-US" sz="3200" b="1" baseline="-25000" smtClean="0"/>
              <a:t>2</a:t>
            </a:r>
            <a:endParaRPr lang="en-US" sz="3200" b="1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6553200" y="4038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6781800" y="4038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V="1">
            <a:off x="6553200" y="41910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810000" y="41910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10000" y="3733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VNI-Times" pitchFamily="2" charset="0"/>
              </a:rPr>
              <a:t>Truøng hôïp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10000" y="4267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 ,xt , t</a:t>
            </a:r>
            <a:r>
              <a:rPr lang="en-US" sz="1800" baseline="30000"/>
              <a:t>0</a:t>
            </a:r>
            <a:endParaRPr lang="en-US" sz="1800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066800" y="38100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 	         </a:t>
            </a: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057400" y="4114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20574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8" name="AutoShape 12"/>
          <p:cNvSpPr>
            <a:spLocks/>
          </p:cNvSpPr>
          <p:nvPr/>
        </p:nvSpPr>
        <p:spPr bwMode="auto">
          <a:xfrm>
            <a:off x="5334000" y="3733800"/>
            <a:ext cx="76200" cy="762000"/>
          </a:xfrm>
          <a:prstGeom prst="leftBracket">
            <a:avLst>
              <a:gd name="adj" fmla="val 83333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AutoShape 13"/>
          <p:cNvSpPr>
            <a:spLocks/>
          </p:cNvSpPr>
          <p:nvPr/>
        </p:nvSpPr>
        <p:spPr bwMode="auto">
          <a:xfrm>
            <a:off x="8077200" y="3810000"/>
            <a:ext cx="76200" cy="685800"/>
          </a:xfrm>
          <a:prstGeom prst="rightBracket">
            <a:avLst>
              <a:gd name="adj" fmla="val 75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8229600" y="4038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n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609600" y="38100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n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486400" y="4495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 </a:t>
            </a:r>
            <a:r>
              <a:rPr lang="en-US" sz="3200" b="1" smtClean="0">
                <a:solidFill>
                  <a:srgbClr val="FF0000"/>
                </a:solidFill>
              </a:rPr>
              <a:t>polietilen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1371600" y="44958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etilen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609600" y="3048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3200" b="1" smtClean="0">
                <a:solidFill>
                  <a:srgbClr val="FF0000"/>
                </a:solidFill>
                <a:latin typeface="VNI-Times" pitchFamily="2" charset="0"/>
              </a:rPr>
              <a:t>/ </a:t>
            </a:r>
            <a:r>
              <a:rPr lang="en-US" sz="3200" b="1" u="sng">
                <a:solidFill>
                  <a:srgbClr val="FF0000"/>
                </a:solidFill>
                <a:latin typeface="VNI-Times" pitchFamily="2" charset="0"/>
              </a:rPr>
              <a:t>Phaûn öùng truøng hôïp</a:t>
            </a: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: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7391400" y="4495800"/>
            <a:ext cx="205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latin typeface="VNI-Times" pitchFamily="2" charset="0"/>
              </a:rPr>
              <a:t>(PE) </a:t>
            </a:r>
            <a:endParaRPr lang="en-US" b="1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85800" y="990600"/>
            <a:ext cx="8305800" cy="2292935"/>
          </a:xfrm>
          <a:prstGeom prst="rect">
            <a:avLst/>
          </a:prstGeom>
          <a:solidFill>
            <a:srgbClr val="EFFBB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NI-Times" pitchFamily="2" charset="0"/>
              </a:rPr>
              <a:t>Truøng </a:t>
            </a:r>
            <a:r>
              <a:rPr lang="en-US" sz="3200" b="1" smtClean="0">
                <a:latin typeface="VNI-Times" pitchFamily="2" charset="0"/>
              </a:rPr>
              <a:t>hôïp (hay polime hoùa) </a:t>
            </a:r>
            <a:r>
              <a:rPr lang="en-US" sz="3200" b="1">
                <a:latin typeface="VNI-Times" pitchFamily="2" charset="0"/>
              </a:rPr>
              <a:t>laø quaù trình </a:t>
            </a:r>
            <a:r>
              <a:rPr lang="en-US" sz="3200" b="1" smtClean="0">
                <a:latin typeface="VNI-Times" pitchFamily="2" charset="0"/>
              </a:rPr>
              <a:t>keát </a:t>
            </a:r>
            <a:r>
              <a:rPr lang="en-US" sz="3200" b="1">
                <a:latin typeface="VNI-Times" pitchFamily="2" charset="0"/>
              </a:rPr>
              <a:t>hôïp </a:t>
            </a:r>
            <a:r>
              <a:rPr lang="en-US" sz="3200" b="1" smtClean="0">
                <a:latin typeface="VNI-Times" pitchFamily="2" charset="0"/>
              </a:rPr>
              <a:t>lieân </a:t>
            </a:r>
            <a:r>
              <a:rPr lang="en-US" sz="3200" b="1">
                <a:latin typeface="VNI-Times" pitchFamily="2" charset="0"/>
              </a:rPr>
              <a:t>tieáp nhieàu </a:t>
            </a:r>
            <a:r>
              <a:rPr lang="en-US" sz="3200" b="1" smtClean="0">
                <a:latin typeface="VNI-Times" pitchFamily="2" charset="0"/>
              </a:rPr>
              <a:t>phaân töû nhoû(monome)</a:t>
            </a:r>
            <a:r>
              <a:rPr lang="en-US" sz="3200" smtClean="0">
                <a:latin typeface="VNI-Times" pitchFamily="2" charset="0"/>
              </a:rPr>
              <a:t> </a:t>
            </a:r>
            <a:r>
              <a:rPr lang="en-US" sz="3200" b="1">
                <a:latin typeface="VNI-Times" pitchFamily="2" charset="0"/>
              </a:rPr>
              <a:t>gioáng nhau hay töông töï nhau </a:t>
            </a:r>
            <a:r>
              <a:rPr lang="en-US" sz="3200" b="1" smtClean="0">
                <a:latin typeface="VNI-Times" pitchFamily="2" charset="0"/>
              </a:rPr>
              <a:t>thaønh nhöõng  phaân </a:t>
            </a:r>
            <a:r>
              <a:rPr lang="en-US" sz="3200" b="1">
                <a:latin typeface="VNI-Times" pitchFamily="2" charset="0"/>
              </a:rPr>
              <a:t>töû </a:t>
            </a:r>
            <a:r>
              <a:rPr lang="en-US" sz="3200" b="1" smtClean="0">
                <a:latin typeface="VNI-Times" pitchFamily="2" charset="0"/>
              </a:rPr>
              <a:t>raát lôùn (polime)</a:t>
            </a:r>
            <a:endParaRPr lang="en-US" sz="3200" b="1"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1000" b="1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C 0.00486 0.00856 0.01059 0.01759 0.01302 0.0287 C 0.01562 0.04074 0.01684 0.05532 0.01805 0.0699 C 0.01961 0.08425 0.01805 0.09652 0.01684 0.10995 C 0.01562 0.12199 0.01371 0.13541 0.00937 0.14629 C 0.00555 0.1574 -0.0007 0.16643 -0.00764 0.17314 C -0.01372 0.17986 -0.02119 0.18425 -0.02882 0.18657 C -0.03612 0.18888 -0.04375 0.18888 -0.0507 0.18657 C -0.05816 0.18425 -0.06511 0.1787 -0.07066 0.16967 C -0.07639 0.16203 -0.08143 0.15208 -0.08369 0.13981 C -0.08698 0.1287 -0.08803 0.11319 -0.08803 0.10092 C -0.08872 0.08865 -0.08803 0.0743 -0.08507 0.06226 C -0.08195 0.05092 -0.07639 0.04213 -0.06875 0.0375 C -0.06129 0.03425 -0.05365 0.03888 -0.04879 0.04652 C -0.04428 0.05416 -0.04115 0.06666 -0.04063 0.08078 C -0.04063 0.09513 -0.04115 0.10856 -0.04428 0.11967 C -0.04757 0.13101 -0.04705 0.1331 -0.05938 0.14768 C -0.07066 0.16319 -0.08195 0.15879 -0.08872 0.15972 C -0.09566 0.15972 -0.10122 0.15532 -0.10816 0.15092 C -0.11563 0.1456 -0.12188 0.13541 -0.12639 0.12638 C -0.13056 0.11782 -0.13264 0.10648 -0.13507 0.08865 C -0.13664 0.07083 -0.13664 0.06226 -0.13664 0.04861 C -0.13664 0.03541 -0.13664 0.02199 -0.13664 0.00856 " pathEditMode="relative" rAng="0" ptsTypes="fffffffffffffffffffffff">
                                      <p:cBhvr>
                                        <p:cTn id="29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0" y="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6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44444E-6 C -0.00521 0.00879 -0.01094 0.01782 -0.01354 0.02939 C -0.01615 0.04189 -0.01754 0.05648 -0.01892 0.07152 C -0.01997 0.08634 -0.01892 0.09861 -0.01754 0.1125 C -0.01615 0.12476 -0.01424 0.13865 -0.00955 0.14976 C -0.0059 0.16111 0.00069 0.17037 0.00781 0.17708 C 0.01441 0.18402 0.02205 0.18865 0.02969 0.19097 C 0.03767 0.19328 0.04531 0.19328 0.05243 0.19097 C 0.06042 0.18865 0.06736 0.18287 0.07309 0.17361 C 0.07917 0.16574 0.0842 0.15555 0.0868 0.14305 C 0.0901 0.13171 0.09132 0.11597 0.09132 0.10324 C 0.09201 0.09074 0.09132 0.07615 0.08802 0.06365 C 0.08489 0.05231 0.07917 0.04305 0.07135 0.03842 C 0.06337 0.03518 0.05573 0.03981 0.05035 0.04768 C 0.04601 0.05555 0.04271 0.06828 0.04201 0.08263 C 0.04201 0.09745 0.04271 0.11111 0.04601 0.12268 C 0.0493 0.13402 0.04861 0.13634 0.06146 0.15092 C 0.07309 0.16689 0.08489 0.1625 0.09201 0.16342 C 0.09913 0.16342 0.10503 0.15879 0.11198 0.15439 C 0.11979 0.14884 0.12639 0.13865 0.1309 0.12939 C 0.13542 0.1206 0.13733 0.10879 0.13993 0.09074 C 0.14201 0.07245 0.14201 0.06365 0.14201 0.04976 C 0.14201 0.03611 0.14201 0.02245 0.14201 0.00879 " pathEditMode="relative" rAng="0" ptsTypes="fffffffffffffffffffffff">
                                      <p:cBhvr>
                                        <p:cTn id="32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0" y="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animBg="1"/>
      <p:bldP spid="19459" grpId="1" animBg="1"/>
      <p:bldP spid="19460" grpId="0" animBg="1"/>
      <p:bldP spid="19460" grpId="1" animBg="1"/>
      <p:bldP spid="19461" grpId="0" animBg="1"/>
      <p:bldP spid="19468" grpId="0" animBg="1"/>
      <p:bldP spid="19469" grpId="0" animBg="1"/>
      <p:bldP spid="19470" grpId="0"/>
      <p:bldP spid="19472" grpId="0"/>
      <p:bldP spid="19477" grpId="0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838200" y="685800"/>
            <a:ext cx="7467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Còn trường hợp n</a:t>
            </a:r>
            <a:r>
              <a:rPr lang="en-US" b="1">
                <a:latin typeface="Tahoma" pitchFamily="34" charset="0"/>
              </a:rPr>
              <a:t>ày…khi không phải </a:t>
            </a:r>
            <a:r>
              <a:rPr lang="en-US" b="1">
                <a:solidFill>
                  <a:srgbClr val="3F3FFF"/>
                </a:solidFill>
                <a:latin typeface="Tahoma" pitchFamily="34" charset="0"/>
              </a:rPr>
              <a:t>etilen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???</a:t>
            </a:r>
            <a:r>
              <a:rPr lang="en-US" b="1">
                <a:latin typeface="Arial" charset="0"/>
              </a:rPr>
              <a:t>                       </a:t>
            </a:r>
            <a:endParaRPr lang="en-US" b="1">
              <a:solidFill>
                <a:srgbClr val="FF3F3F"/>
              </a:solidFill>
              <a:latin typeface="Arial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67000" y="2109788"/>
            <a:ext cx="762000" cy="3636962"/>
            <a:chOff x="3216" y="973"/>
            <a:chExt cx="480" cy="2291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 rot="-18057949">
              <a:off x="3128" y="1087"/>
              <a:ext cx="528" cy="300"/>
              <a:chOff x="576" y="3156"/>
              <a:chExt cx="528" cy="300"/>
            </a:xfrm>
          </p:grpSpPr>
          <p:sp>
            <p:nvSpPr>
              <p:cNvPr id="46085" name="Rectangle 5"/>
              <p:cNvSpPr>
                <a:spLocks noChangeArrowheads="1"/>
              </p:cNvSpPr>
              <p:nvPr/>
            </p:nvSpPr>
            <p:spPr bwMode="auto">
              <a:xfrm>
                <a:off x="576" y="3168"/>
                <a:ext cx="480" cy="288"/>
              </a:xfrm>
              <a:prstGeom prst="rect">
                <a:avLst/>
              </a:prstGeom>
              <a:solidFill>
                <a:srgbClr val="3F3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86" name="Text Box 6"/>
              <p:cNvSpPr txBox="1">
                <a:spLocks noChangeArrowheads="1"/>
              </p:cNvSpPr>
              <p:nvPr/>
            </p:nvSpPr>
            <p:spPr bwMode="auto">
              <a:xfrm>
                <a:off x="576" y="3156"/>
                <a:ext cx="5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chemeClr val="bg1"/>
                    </a:solidFill>
                    <a:latin typeface="Tahoma" pitchFamily="34" charset="0"/>
                  </a:rPr>
                  <a:t>CH</a:t>
                </a:r>
                <a:r>
                  <a:rPr lang="en-US" b="1" baseline="-25000">
                    <a:solidFill>
                      <a:schemeClr val="bg1"/>
                    </a:solidFill>
                    <a:latin typeface="Tahoma" pitchFamily="34" charset="0"/>
                  </a:rPr>
                  <a:t>3</a:t>
                </a: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3647" y="1384"/>
              <a:ext cx="49" cy="1556"/>
              <a:chOff x="1391" y="1480"/>
              <a:chExt cx="49" cy="1556"/>
            </a:xfrm>
          </p:grpSpPr>
          <p:sp>
            <p:nvSpPr>
              <p:cNvPr id="46088" name="Rectangle 8"/>
              <p:cNvSpPr>
                <a:spLocks noChangeArrowheads="1"/>
              </p:cNvSpPr>
              <p:nvPr/>
            </p:nvSpPr>
            <p:spPr bwMode="auto">
              <a:xfrm rot="3637874">
                <a:off x="1075" y="1798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89" name="Rectangle 9"/>
              <p:cNvSpPr>
                <a:spLocks noChangeArrowheads="1"/>
              </p:cNvSpPr>
              <p:nvPr/>
            </p:nvSpPr>
            <p:spPr bwMode="auto">
              <a:xfrm rot="17962126" flipV="1">
                <a:off x="1073" y="2671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3216" y="2880"/>
              <a:ext cx="384" cy="384"/>
              <a:chOff x="4368" y="2784"/>
              <a:chExt cx="384" cy="384"/>
            </a:xfrm>
          </p:grpSpPr>
          <p:sp>
            <p:nvSpPr>
              <p:cNvPr id="46091" name="Oval 11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92" name="Text Box 12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6191250" y="2165350"/>
            <a:ext cx="763588" cy="3505200"/>
            <a:chOff x="3215" y="1152"/>
            <a:chExt cx="481" cy="2208"/>
          </a:xfrm>
        </p:grpSpPr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3312" y="1152"/>
              <a:ext cx="384" cy="384"/>
              <a:chOff x="4368" y="2784"/>
              <a:chExt cx="384" cy="384"/>
            </a:xfrm>
          </p:grpSpPr>
          <p:sp>
            <p:nvSpPr>
              <p:cNvPr id="46095" name="Oval 15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96" name="Text Box 16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3215" y="1476"/>
              <a:ext cx="49" cy="1556"/>
              <a:chOff x="3215" y="1476"/>
              <a:chExt cx="49" cy="1556"/>
            </a:xfrm>
          </p:grpSpPr>
          <p:sp>
            <p:nvSpPr>
              <p:cNvPr id="46098" name="Rectangle 18"/>
              <p:cNvSpPr>
                <a:spLocks noChangeArrowheads="1"/>
              </p:cNvSpPr>
              <p:nvPr/>
            </p:nvSpPr>
            <p:spPr bwMode="auto">
              <a:xfrm rot="17962126" flipH="1">
                <a:off x="2899" y="1794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99" name="Rectangle 19"/>
              <p:cNvSpPr>
                <a:spLocks noChangeArrowheads="1"/>
              </p:cNvSpPr>
              <p:nvPr/>
            </p:nvSpPr>
            <p:spPr bwMode="auto">
              <a:xfrm rot="3637874" flipH="1" flipV="1">
                <a:off x="2897" y="2667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20"/>
            <p:cNvGrpSpPr>
              <a:grpSpLocks/>
            </p:cNvGrpSpPr>
            <p:nvPr/>
          </p:nvGrpSpPr>
          <p:grpSpPr bwMode="auto">
            <a:xfrm>
              <a:off x="3312" y="2976"/>
              <a:ext cx="384" cy="384"/>
              <a:chOff x="4368" y="2784"/>
              <a:chExt cx="384" cy="384"/>
            </a:xfrm>
          </p:grpSpPr>
          <p:sp>
            <p:nvSpPr>
              <p:cNvPr id="46101" name="Oval 21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2" name="Text Box 22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532313" y="3897313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3486150" y="3897313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 rot="5400000">
            <a:off x="2817813" y="4102100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 rot="5400000">
            <a:off x="5186363" y="4108450"/>
            <a:ext cx="16764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3956050" y="4029075"/>
            <a:ext cx="1704975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3956050" y="4583113"/>
            <a:ext cx="1690688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9" name="Oval 29"/>
          <p:cNvSpPr>
            <a:spLocks noChangeArrowheads="1"/>
          </p:cNvSpPr>
          <p:nvPr/>
        </p:nvSpPr>
        <p:spPr bwMode="auto">
          <a:xfrm>
            <a:off x="5486400" y="3536950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path path="rect">
              <a:fillToRect r="100000" b="10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10" name="Oval 30"/>
          <p:cNvSpPr>
            <a:spLocks noChangeArrowheads="1"/>
          </p:cNvSpPr>
          <p:nvPr/>
        </p:nvSpPr>
        <p:spPr bwMode="auto">
          <a:xfrm>
            <a:off x="3409950" y="3536950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path path="rect">
              <a:fillToRect l="100000" b="10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11" name="Oval 31"/>
          <p:cNvSpPr>
            <a:spLocks noChangeArrowheads="1"/>
          </p:cNvSpPr>
          <p:nvPr/>
        </p:nvSpPr>
        <p:spPr bwMode="auto">
          <a:xfrm>
            <a:off x="3257550" y="4257675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path path="rect">
              <a:fillToRect l="100000" b="10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12" name="Oval 32"/>
          <p:cNvSpPr>
            <a:spLocks noChangeArrowheads="1"/>
          </p:cNvSpPr>
          <p:nvPr/>
        </p:nvSpPr>
        <p:spPr bwMode="auto">
          <a:xfrm>
            <a:off x="5619750" y="4243388"/>
            <a:ext cx="762000" cy="76200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path path="rect">
              <a:fillToRect r="100000" b="10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4143375" y="565150"/>
            <a:ext cx="1524000" cy="2133600"/>
            <a:chOff x="768" y="2976"/>
            <a:chExt cx="960" cy="1344"/>
          </a:xfrm>
        </p:grpSpPr>
        <p:sp>
          <p:nvSpPr>
            <p:cNvPr id="46114" name="AutoShape 34"/>
            <p:cNvSpPr>
              <a:spLocks noChangeArrowheads="1"/>
            </p:cNvSpPr>
            <p:nvPr/>
          </p:nvSpPr>
          <p:spPr bwMode="auto">
            <a:xfrm>
              <a:off x="768" y="2976"/>
              <a:ext cx="960" cy="1344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3F3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6115" name="Text Box 35"/>
            <p:cNvSpPr txBox="1">
              <a:spLocks noChangeArrowheads="1"/>
            </p:cNvSpPr>
            <p:nvPr/>
          </p:nvSpPr>
          <p:spPr bwMode="auto">
            <a:xfrm>
              <a:off x="1046" y="2976"/>
              <a:ext cx="538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t</a:t>
              </a:r>
              <a:r>
                <a:rPr lang="en-US" b="1" baseline="30000">
                  <a:solidFill>
                    <a:schemeClr val="bg1"/>
                  </a:solidFill>
                  <a:latin typeface="Arial" charset="0"/>
                </a:rPr>
                <a:t>o</a:t>
              </a:r>
              <a:r>
                <a:rPr lang="en-US" b="1">
                  <a:solidFill>
                    <a:schemeClr val="bg1"/>
                  </a:solidFill>
                  <a:latin typeface="Arial" charset="0"/>
                </a:rPr>
                <a:t>C</a:t>
              </a:r>
            </a:p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P</a:t>
              </a:r>
            </a:p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Arial" charset="0"/>
                </a:rPr>
                <a:t>Xúc tác</a:t>
              </a:r>
            </a:p>
          </p:txBody>
        </p:sp>
      </p:grp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1760538" y="2470150"/>
            <a:ext cx="1058862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0">
                <a:latin typeface="Tahoma" pitchFamily="34" charset="0"/>
              </a:rPr>
              <a:t>(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6781800" y="2497138"/>
            <a:ext cx="1058863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0">
                <a:latin typeface="Tahoma" pitchFamily="34" charset="0"/>
              </a:rPr>
              <a:t>)</a:t>
            </a: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7162800" y="4832350"/>
            <a:ext cx="720725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6600" b="1">
                <a:latin typeface="Tahoma" pitchFamily="34" charset="0"/>
              </a:rPr>
              <a:t>n</a:t>
            </a:r>
          </a:p>
        </p:txBody>
      </p: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1828800" y="304800"/>
            <a:ext cx="5105400" cy="1508125"/>
          </a:xfrm>
          <a:prstGeom prst="rect">
            <a:avLst/>
          </a:prstGeom>
          <a:solidFill>
            <a:srgbClr val="A4F2FA"/>
          </a:solidFill>
          <a:ln w="76200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u="sng">
                <a:solidFill>
                  <a:srgbClr val="FF0000"/>
                </a:solidFill>
                <a:latin typeface="Arial" charset="0"/>
              </a:rPr>
              <a:t>Chú ý: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Chỉ có C mang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liên kết đôi</a:t>
            </a:r>
            <a:r>
              <a:rPr lang="en-US" b="1">
                <a:latin typeface="Arial" charset="0"/>
              </a:rPr>
              <a:t> mới tham gia mở nối</a:t>
            </a:r>
            <a:r>
              <a:rPr lang="en-US" sz="2800" b="1">
                <a:latin typeface="Arial" charset="0"/>
              </a:rPr>
              <a:t> </a:t>
            </a:r>
            <a:r>
              <a:rPr lang="en-US" b="1">
                <a:latin typeface="Arial" charset="0"/>
              </a:rPr>
              <a:t>trùng hợp.</a:t>
            </a:r>
            <a:endParaRPr lang="en-US" sz="28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97774E-6 L -0.00538 0.18919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2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3" dur="2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4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08 0.0779 L -0.02604 0.0779 C -0.01458 0.0779 0.0 0.05611 0.0 0.03895 L 0.0 2.1099E-7 " pathEditMode="relative" rAng="0" ptsTypes="FfFF">
                                      <p:cBhvr>
                                        <p:cTn id="25" dur="2000" spd="-1000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3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099E-7 L 3.33333E-6 0.04452 C 3.33333E-6 0.06422 0.01284 0.08903 0.0243 0.08903 L 0.05 0.08741 " pathEditMode="relative" rAng="0" ptsTypes="FfFF">
                                      <p:cBhvr>
                                        <p:cTn id="27" dur="20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45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65013E-6 L -0.00451 0.0723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6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6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6677E-6 L -0.00191 0.05774 C -0.00191 0.07698 0.01841 0.09298 0.03021 0.09298 L 0.05643 0.09298 " pathEditMode="relative" rAng="0" ptsTypes="FfFF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4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3 0.09738 L -0.03472 0.09112 C -0.02031 0.09112 -0.00902 0.07234 -0.00902 0.05078 L -0.00416 0.00603 " pathEditMode="relative" rAng="0" ptsTypes="FfFF">
                                      <p:cBhvr>
                                        <p:cTn id="33" dur="2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05 0.08764 L 0.01841 0.08277 C 0.03559 0.06214 0.04549 0.08301 0.04549 0.06284 L 0.05 0.02551 " pathEditMode="relative" rAng="0" ptsTypes="FfFF">
                                      <p:cBhvr>
                                        <p:cTn id="5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-3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9 0.01391 L -0.0559 0.0626 C -0.0559 0.0844 -0.0434 0.11129 -0.03316 0.11129 L -0.01041 0.11129 " pathEditMode="relative" rAng="0" ptsTypes="FfFF">
                                      <p:cBhvr>
                                        <p:cTn id="59" dur="2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49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2.08903E-6 L 0.0 -0.0667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6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3" dur="20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5" dur="2000" fill="hold"/>
                                        <p:tgtEl>
                                          <p:spTgt spid="46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4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00209E-7 L 0.02916 -7.00209E-7 C 0.04166 -7.00209E-7 0.05833 -0.01855 0.05833 -0.03362 L 0.05833 -0.06677 " pathEditMode="relative" rAng="0" ptsTypes="FfFF">
                                      <p:cBhvr>
                                        <p:cTn id="67" dur="20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3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-0.0728 L -0.05833 -0.03663 C -0.05833 -0.0204 -0.04253 1.57663E-7 -0.02917 1.57663E-7 L 0.0 1.57663E-7 " pathEditMode="relative" rAng="0" ptsTypes="FfFF">
                                      <p:cBhvr>
                                        <p:cTn id="69" dur="2000" spd="-100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2000"/>
                                        <p:tgtEl>
                                          <p:spTgt spid="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6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6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10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461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2" grpId="1"/>
      <p:bldP spid="46103" grpId="0" animBg="1"/>
      <p:bldP spid="46103" grpId="1" animBg="1"/>
      <p:bldP spid="46104" grpId="0" animBg="1"/>
      <p:bldP spid="46104" grpId="1" animBg="1"/>
      <p:bldP spid="46105" grpId="0" animBg="1"/>
      <p:bldP spid="46105" grpId="1" animBg="1"/>
      <p:bldP spid="46106" grpId="0" animBg="1"/>
      <p:bldP spid="46106" grpId="1" animBg="1"/>
      <p:bldP spid="46107" grpId="0" animBg="1"/>
      <p:bldP spid="46107" grpId="1" animBg="1"/>
      <p:bldP spid="46108" grpId="0" animBg="1"/>
      <p:bldP spid="46108" grpId="1" animBg="1"/>
      <p:bldP spid="46109" grpId="0" animBg="1"/>
      <p:bldP spid="46109" grpId="1" animBg="1"/>
      <p:bldP spid="46110" grpId="0" animBg="1"/>
      <p:bldP spid="46110" grpId="1" animBg="1"/>
      <p:bldP spid="46111" grpId="0" animBg="1"/>
      <p:bldP spid="46111" grpId="1" animBg="1"/>
      <p:bldP spid="46112" grpId="0" animBg="1"/>
      <p:bldP spid="46112" grpId="1" animBg="1"/>
      <p:bldP spid="46117" grpId="0"/>
      <p:bldP spid="46118" grpId="0"/>
      <p:bldP spid="46119" grpId="0" animBg="1"/>
      <p:bldP spid="46119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5800" y="18288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CH</a:t>
            </a:r>
            <a:r>
              <a:rPr lang="en-US" sz="2800" b="1" baseline="-25000"/>
              <a:t>2</a:t>
            </a:r>
            <a:r>
              <a:rPr lang="en-US" sz="2800" b="1"/>
              <a:t> = CH –CH</a:t>
            </a:r>
            <a:r>
              <a:rPr lang="en-US" sz="2800" b="1" baseline="-25000"/>
              <a:t>3</a:t>
            </a:r>
            <a:r>
              <a:rPr lang="en-US" sz="3200" b="1"/>
              <a:t> </a:t>
            </a: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3581400" y="2209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429000" y="16764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Truøng hôïp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581400" y="2209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P,xt,t</a:t>
            </a:r>
            <a:r>
              <a:rPr lang="en-US" baseline="30000"/>
              <a:t>0</a:t>
            </a:r>
            <a:endParaRPr lang="en-U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5299950" y="1828800"/>
            <a:ext cx="236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 CH</a:t>
            </a:r>
            <a:r>
              <a:rPr lang="en-US" sz="3200" b="1" baseline="-25000"/>
              <a:t>2         </a:t>
            </a:r>
            <a:r>
              <a:rPr lang="en-US" sz="3200" b="1"/>
              <a:t>CH</a:t>
            </a: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6096000" y="2209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6019800" y="2057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6019800" y="2057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7315200" y="1905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cs typeface="Arial" charset="0"/>
              </a:rPr>
              <a:t>─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7543800" y="18288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3</a:t>
            </a:r>
            <a:endParaRPr lang="en-US" sz="3200" b="1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781800" y="2362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3" name="AutoShape 15"/>
          <p:cNvSpPr>
            <a:spLocks/>
          </p:cNvSpPr>
          <p:nvPr/>
        </p:nvSpPr>
        <p:spPr bwMode="auto">
          <a:xfrm>
            <a:off x="5181600" y="1371600"/>
            <a:ext cx="152400" cy="2133600"/>
          </a:xfrm>
          <a:prstGeom prst="leftBracket">
            <a:avLst>
              <a:gd name="adj" fmla="val 1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AutoShape 16"/>
          <p:cNvSpPr>
            <a:spLocks/>
          </p:cNvSpPr>
          <p:nvPr/>
        </p:nvSpPr>
        <p:spPr bwMode="auto">
          <a:xfrm>
            <a:off x="7467600" y="1295400"/>
            <a:ext cx="76200" cy="2209800"/>
          </a:xfrm>
          <a:prstGeom prst="rightBracket">
            <a:avLst>
              <a:gd name="adj" fmla="val 241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7696200" y="2895600"/>
            <a:ext cx="4111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304800" y="1828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4572000" y="4343400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</a:rPr>
              <a:t>polipropilen </a:t>
            </a:r>
            <a:r>
              <a:rPr lang="en-US" sz="2800" b="1" smtClean="0">
                <a:solidFill>
                  <a:srgbClr val="0000FF"/>
                </a:solidFill>
                <a:latin typeface="VNI-Times" pitchFamily="2" charset="0"/>
              </a:rPr>
              <a:t>(PP)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762000" y="2895600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</a:rPr>
              <a:t>propilen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8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00393 L -0.01475 0.05764 C -0.01805 0.06921 -0.02586 0.08287 -0.03489 0.0949 C -0.04566 0.10764 -0.05607 0.1162 -0.06493 0.11921 L -0.1052 0.13588 " pathEditMode="relative" rAng="2849520" ptsTypes="FffFF">
                                      <p:cBhvr>
                                        <p:cTn id="39" dur="2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55112E-17 L 0.15 0.0111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112E-17 L -0.12084 0.0111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5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000"/>
                            </p:stCondLst>
                            <p:childTnLst>
                              <p:par>
                                <p:cTn id="7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/>
      <p:bldP spid="32777" grpId="0" animBg="1"/>
      <p:bldP spid="32778" grpId="0" animBg="1"/>
      <p:bldP spid="32778" grpId="1" animBg="1"/>
      <p:bldP spid="32779" grpId="0" animBg="1"/>
      <p:bldP spid="32779" grpId="1" animBg="1"/>
      <p:bldP spid="32780" grpId="0"/>
      <p:bldP spid="32780" grpId="1"/>
      <p:bldP spid="32781" grpId="0"/>
      <p:bldP spid="32781" grpId="1"/>
      <p:bldP spid="32782" grpId="0" animBg="1"/>
      <p:bldP spid="32783" grpId="0" animBg="1"/>
      <p:bldP spid="32784" grpId="0" animBg="1"/>
      <p:bldP spid="32785" grpId="0"/>
      <p:bldP spid="32786" grpId="0"/>
      <p:bldP spid="32787" grpId="0"/>
      <p:bldP spid="327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334000" y="38100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 </a:t>
            </a:r>
            <a:r>
              <a:rPr lang="en-US" sz="3200" b="1"/>
              <a:t>CH</a:t>
            </a:r>
            <a:r>
              <a:rPr lang="en-US" sz="3200" b="1" baseline="-25000"/>
              <a:t>2</a:t>
            </a:r>
            <a:r>
              <a:rPr lang="en-US" sz="3200" b="1"/>
              <a:t> 	</a:t>
            </a:r>
            <a:r>
              <a:rPr lang="en-US" sz="3200" b="1" smtClean="0"/>
              <a:t>          CH</a:t>
            </a:r>
            <a:r>
              <a:rPr lang="en-US" sz="3200" b="1" baseline="-25000" smtClean="0"/>
              <a:t>2</a:t>
            </a:r>
            <a:endParaRPr lang="en-US" sz="3200" b="1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5201055" y="415371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7983165" y="415209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V="1">
            <a:off x="6533745" y="415209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810000" y="41910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10000" y="3733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VNI-Times" pitchFamily="2" charset="0"/>
              </a:rPr>
              <a:t>Truøng hôïp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10000" y="4267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 ,xt , t</a:t>
            </a:r>
            <a:r>
              <a:rPr lang="en-US" sz="1800" baseline="30000"/>
              <a:t>0</a:t>
            </a:r>
            <a:endParaRPr lang="en-US" sz="1800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066800" y="38100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 	         </a:t>
            </a: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057400" y="4114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20574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8" name="AutoShape 12"/>
          <p:cNvSpPr>
            <a:spLocks/>
          </p:cNvSpPr>
          <p:nvPr/>
        </p:nvSpPr>
        <p:spPr bwMode="auto">
          <a:xfrm>
            <a:off x="5334000" y="3733800"/>
            <a:ext cx="76200" cy="762000"/>
          </a:xfrm>
          <a:prstGeom prst="leftBracket">
            <a:avLst>
              <a:gd name="adj" fmla="val 83333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AutoShape 13"/>
          <p:cNvSpPr>
            <a:spLocks/>
          </p:cNvSpPr>
          <p:nvPr/>
        </p:nvSpPr>
        <p:spPr bwMode="auto">
          <a:xfrm>
            <a:off x="8077200" y="3810000"/>
            <a:ext cx="76200" cy="685800"/>
          </a:xfrm>
          <a:prstGeom prst="rightBracket">
            <a:avLst>
              <a:gd name="adj" fmla="val 75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8229600" y="4038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n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843060" y="3790545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n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486400" y="4495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 </a:t>
            </a:r>
            <a:r>
              <a:rPr lang="en-US" sz="3200" b="1" smtClean="0">
                <a:solidFill>
                  <a:srgbClr val="FF0000"/>
                </a:solidFill>
              </a:rPr>
              <a:t>polietilen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1371600" y="44958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etilen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609600" y="3048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3200" b="1" smtClean="0">
                <a:solidFill>
                  <a:srgbClr val="FF0000"/>
                </a:solidFill>
                <a:latin typeface="VNI-Times" pitchFamily="2" charset="0"/>
              </a:rPr>
              <a:t>/ </a:t>
            </a:r>
            <a:r>
              <a:rPr lang="en-US" sz="3200" b="1" u="sng">
                <a:solidFill>
                  <a:srgbClr val="FF0000"/>
                </a:solidFill>
                <a:latin typeface="VNI-Times" pitchFamily="2" charset="0"/>
              </a:rPr>
              <a:t>Phaûn öùng truøng hôïp</a:t>
            </a: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: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7391400" y="4495800"/>
            <a:ext cx="205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latin typeface="VNI-Times" pitchFamily="2" charset="0"/>
              </a:rPr>
              <a:t>(PE) </a:t>
            </a:r>
            <a:endParaRPr lang="en-US" b="1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85800" y="990600"/>
            <a:ext cx="8305800" cy="2292935"/>
          </a:xfrm>
          <a:prstGeom prst="rect">
            <a:avLst/>
          </a:prstGeom>
          <a:solidFill>
            <a:srgbClr val="EFFBB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NI-Times" pitchFamily="2" charset="0"/>
              </a:rPr>
              <a:t>Truøng </a:t>
            </a:r>
            <a:r>
              <a:rPr lang="en-US" sz="3200" b="1" smtClean="0">
                <a:latin typeface="VNI-Times" pitchFamily="2" charset="0"/>
              </a:rPr>
              <a:t>hôïp (hay polime hoùa) </a:t>
            </a:r>
            <a:r>
              <a:rPr lang="en-US" sz="3200" b="1">
                <a:latin typeface="VNI-Times" pitchFamily="2" charset="0"/>
              </a:rPr>
              <a:t>laø quaù trình </a:t>
            </a:r>
            <a:r>
              <a:rPr lang="en-US" sz="3200" b="1" smtClean="0">
                <a:latin typeface="VNI-Times" pitchFamily="2" charset="0"/>
              </a:rPr>
              <a:t>keát </a:t>
            </a:r>
            <a:r>
              <a:rPr lang="en-US" sz="3200" b="1">
                <a:latin typeface="VNI-Times" pitchFamily="2" charset="0"/>
              </a:rPr>
              <a:t>hôïp </a:t>
            </a:r>
            <a:r>
              <a:rPr lang="en-US" sz="3200" b="1" smtClean="0">
                <a:latin typeface="VNI-Times" pitchFamily="2" charset="0"/>
              </a:rPr>
              <a:t>lieân </a:t>
            </a:r>
            <a:r>
              <a:rPr lang="en-US" sz="3200" b="1">
                <a:latin typeface="VNI-Times" pitchFamily="2" charset="0"/>
              </a:rPr>
              <a:t>tieáp nhieàu </a:t>
            </a:r>
            <a:r>
              <a:rPr lang="en-US" sz="3200" b="1" smtClean="0">
                <a:latin typeface="VNI-Times" pitchFamily="2" charset="0"/>
              </a:rPr>
              <a:t>phaân töû nhoû(monome)</a:t>
            </a:r>
            <a:r>
              <a:rPr lang="en-US" sz="3200" smtClean="0">
                <a:latin typeface="VNI-Times" pitchFamily="2" charset="0"/>
              </a:rPr>
              <a:t> </a:t>
            </a:r>
            <a:r>
              <a:rPr lang="en-US" sz="3200" b="1">
                <a:latin typeface="VNI-Times" pitchFamily="2" charset="0"/>
              </a:rPr>
              <a:t>gioáng nhau hay töông töï nhau </a:t>
            </a:r>
            <a:r>
              <a:rPr lang="en-US" sz="3200" b="1" smtClean="0">
                <a:latin typeface="VNI-Times" pitchFamily="2" charset="0"/>
              </a:rPr>
              <a:t>thaønh nhöõng  phaân </a:t>
            </a:r>
            <a:r>
              <a:rPr lang="en-US" sz="3200" b="1">
                <a:latin typeface="VNI-Times" pitchFamily="2" charset="0"/>
              </a:rPr>
              <a:t>töû </a:t>
            </a:r>
            <a:r>
              <a:rPr lang="en-US" sz="3200" b="1" smtClean="0">
                <a:latin typeface="VNI-Times" pitchFamily="2" charset="0"/>
              </a:rPr>
              <a:t>raát lôùn (polime)</a:t>
            </a:r>
            <a:endParaRPr lang="en-US" sz="3200" b="1"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1000" b="1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648510" y="5363175"/>
            <a:ext cx="2819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n CH</a:t>
            </a:r>
            <a:r>
              <a:rPr lang="en-US" sz="3200" b="1" baseline="-25000"/>
              <a:t>2</a:t>
            </a:r>
            <a:r>
              <a:rPr lang="en-US" sz="3200" b="1"/>
              <a:t>=CH –CH</a:t>
            </a:r>
            <a:r>
              <a:rPr lang="en-US" sz="3200" b="1" baseline="-25000"/>
              <a:t>3</a:t>
            </a:r>
            <a:r>
              <a:rPr lang="en-US" sz="3200"/>
              <a:t> </a:t>
            </a: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3315510" y="56890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258765" y="51054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Truøng hôïp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3429000" y="6031468"/>
            <a:ext cx="99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P,xt,t</a:t>
            </a:r>
            <a:r>
              <a:rPr lang="en-US" baseline="30000"/>
              <a:t>0</a:t>
            </a:r>
            <a:endParaRPr lang="en-US"/>
          </a:p>
        </p:txBody>
      </p:sp>
      <p:sp>
        <p:nvSpPr>
          <p:cNvPr id="26" name="AutoShape 25"/>
          <p:cNvSpPr>
            <a:spLocks/>
          </p:cNvSpPr>
          <p:nvPr/>
        </p:nvSpPr>
        <p:spPr bwMode="auto">
          <a:xfrm>
            <a:off x="5144310" y="4982175"/>
            <a:ext cx="76200" cy="1219200"/>
          </a:xfrm>
          <a:prstGeom prst="leftBracket">
            <a:avLst>
              <a:gd name="adj" fmla="val 133333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4818435" y="5286975"/>
            <a:ext cx="3771090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  <a:cs typeface="Arial" charset="0"/>
              </a:rPr>
              <a:t>— </a:t>
            </a:r>
            <a:r>
              <a:rPr lang="en-US" sz="3200" b="1"/>
              <a:t>CH</a:t>
            </a:r>
            <a:r>
              <a:rPr lang="en-US" sz="3200" b="1" baseline="-25000"/>
              <a:t>2</a:t>
            </a:r>
            <a:r>
              <a:rPr lang="en-US" sz="3200" b="1"/>
              <a:t> –CH  </a:t>
            </a:r>
            <a:r>
              <a:rPr lang="en-US" sz="3200" b="1">
                <a:latin typeface="Arial" charset="0"/>
                <a:cs typeface="Arial" charset="0"/>
              </a:rPr>
              <a:t>—</a:t>
            </a:r>
          </a:p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  <a:cs typeface="Arial" charset="0"/>
              </a:rPr>
              <a:t>           </a:t>
            </a:r>
            <a:r>
              <a:rPr lang="en-US" sz="3200" b="1" smtClean="0">
                <a:latin typeface="Arial" charset="0"/>
                <a:cs typeface="Arial" charset="0"/>
              </a:rPr>
              <a:t> CH</a:t>
            </a:r>
            <a:r>
              <a:rPr lang="en-US" sz="3200" b="1" baseline="-25000" smtClean="0">
                <a:latin typeface="Arial" charset="0"/>
                <a:cs typeface="Arial" charset="0"/>
              </a:rPr>
              <a:t>3       </a:t>
            </a:r>
            <a:r>
              <a:rPr lang="en-US" sz="3200" b="1"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6481860" y="582361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29" name="AutoShape 28"/>
          <p:cNvSpPr>
            <a:spLocks/>
          </p:cNvSpPr>
          <p:nvPr/>
        </p:nvSpPr>
        <p:spPr bwMode="auto">
          <a:xfrm>
            <a:off x="7033095" y="4982175"/>
            <a:ext cx="76200" cy="1219200"/>
          </a:xfrm>
          <a:prstGeom prst="rightBracket">
            <a:avLst>
              <a:gd name="adj" fmla="val 133333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877110" y="6048975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propilen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66435" y="619813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VNI-Times" pitchFamily="2" charset="0"/>
              </a:rPr>
              <a:t>(PP)</a:t>
            </a:r>
            <a:endParaRPr lang="en-US" sz="3200" b="1">
              <a:solidFill>
                <a:srgbClr val="FF0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8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2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700"/>
                            </p:stCondLst>
                            <p:childTnLst>
                              <p:par>
                                <p:cTn id="6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066800" y="1143000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latin typeface="VNI-Times" pitchFamily="2" charset="0"/>
              </a:rPr>
              <a:t>a/ Phaûn öùng </a:t>
            </a:r>
            <a:r>
              <a:rPr lang="en-US" sz="3200" b="1" u="sng" smtClean="0">
                <a:latin typeface="VNI-Times" pitchFamily="2" charset="0"/>
              </a:rPr>
              <a:t>oxi hoùa hoøan toaøn:</a:t>
            </a:r>
            <a:endParaRPr lang="en-US" sz="3200" b="1" u="sng">
              <a:latin typeface="VNI-Times" pitchFamily="2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90660" y="2286000"/>
            <a:ext cx="8991600" cy="52322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C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</a:rPr>
              <a:t>n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H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</a:rPr>
              <a:t>2n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    +                O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   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→      CO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+     </a:t>
            </a: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H</a:t>
            </a:r>
            <a:r>
              <a:rPr lang="en-US" sz="2800" b="1" baseline="-25000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2</a:t>
            </a: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O</a:t>
            </a:r>
            <a:endParaRPr lang="en-US" sz="2800" b="1">
              <a:solidFill>
                <a:srgbClr val="FF0000"/>
              </a:solidFill>
              <a:latin typeface="VNI-Times" pitchFamily="2" charset="0"/>
              <a:ea typeface="MS Mincho" pitchFamily="49" charset="-128"/>
              <a:cs typeface="Arial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876800" y="229618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n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324600" y="2296180"/>
            <a:ext cx="53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VNI-Times" pitchFamily="2" charset="0"/>
              </a:rPr>
              <a:t>n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678340" y="2059020"/>
            <a:ext cx="762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3n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  <a:cs typeface="Arial" charset="0"/>
              </a:rPr>
              <a:t>   </a:t>
            </a:r>
            <a:r>
              <a:rPr lang="en-US" sz="2800" b="1">
                <a:solidFill>
                  <a:srgbClr val="0000FF"/>
                </a:solidFill>
                <a:latin typeface="VNI-Times" pitchFamily="2" charset="0"/>
                <a:cs typeface="Arial" charset="0"/>
              </a:rPr>
              <a:t>2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2754540" y="2611875"/>
            <a:ext cx="53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800">
              <a:latin typeface="VNI-Times" pitchFamily="2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85800" y="3352800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C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H</a:t>
            </a:r>
            <a:r>
              <a:rPr lang="en-US" sz="2800" b="1" baseline="-25000">
                <a:latin typeface="VNI-Times" pitchFamily="2" charset="0"/>
              </a:rPr>
              <a:t>4         </a:t>
            </a:r>
            <a:r>
              <a:rPr lang="en-US" sz="2800" b="1">
                <a:latin typeface="VNI-Times" pitchFamily="2" charset="0"/>
              </a:rPr>
              <a:t>+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590800" y="3352800"/>
            <a:ext cx="152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O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  </a:t>
            </a:r>
            <a:r>
              <a:rPr lang="en-US" sz="2800">
                <a:latin typeface="VNI-Times" pitchFamily="2" charset="0"/>
                <a:cs typeface="Arial" charset="0"/>
              </a:rPr>
              <a:t>→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886200" y="33528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CO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 </a:t>
            </a:r>
            <a:r>
              <a:rPr lang="en-US" sz="2800" b="1" smtClean="0">
                <a:latin typeface="VNI-Times" pitchFamily="2" charset="0"/>
                <a:ea typeface="MS Mincho" pitchFamily="49" charset="-128"/>
              </a:rPr>
              <a:t>  </a:t>
            </a:r>
            <a:r>
              <a:rPr lang="en-US" sz="2800" b="1">
                <a:latin typeface="VNI-Times" pitchFamily="2" charset="0"/>
                <a:ea typeface="MS Mincho" pitchFamily="49" charset="-128"/>
              </a:rPr>
              <a:t>+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943600" y="3352800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H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O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 rot="10917455" flipV="1">
            <a:off x="3581400" y="331979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5562600" y="3352800"/>
            <a:ext cx="53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345985" y="335280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4191000" y="2057400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Times" pitchFamily="2" charset="0"/>
              </a:rPr>
              <a:t>t</a:t>
            </a:r>
            <a:r>
              <a:rPr lang="en-US" sz="2800" baseline="30000">
                <a:solidFill>
                  <a:srgbClr val="FF0000"/>
                </a:solidFill>
                <a:latin typeface="VNI-Times" pitchFamily="2" charset="0"/>
              </a:rPr>
              <a:t>0</a:t>
            </a:r>
            <a:endParaRPr lang="en-US" sz="280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164730" y="31242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</a:t>
            </a:r>
            <a:r>
              <a:rPr lang="en-US" sz="2800" baseline="30000">
                <a:latin typeface="VNI-Times" pitchFamily="2" charset="0"/>
              </a:rPr>
              <a:t>0</a:t>
            </a:r>
            <a:endParaRPr lang="en-US" sz="2800">
              <a:latin typeface="VNI-Times" pitchFamily="2" charset="0"/>
            </a:endParaRP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533400" y="381000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VNI-Times" pitchFamily="2" charset="0"/>
              </a:rPr>
              <a:t>3/ </a:t>
            </a:r>
            <a:r>
              <a:rPr lang="en-US" sz="3200" b="1" u="sng">
                <a:solidFill>
                  <a:srgbClr val="FF0000"/>
                </a:solidFill>
                <a:latin typeface="VNI-Times" pitchFamily="2" charset="0"/>
              </a:rPr>
              <a:t>Phaûn öùng Oxy hoaù </a:t>
            </a: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: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5" grpId="0"/>
      <p:bldP spid="17416" grpId="0"/>
      <p:bldP spid="17417" grpId="0" animBg="1"/>
      <p:bldP spid="17418" grpId="0"/>
      <p:bldP spid="17419" grpId="0"/>
      <p:bldP spid="17420" grpId="0"/>
      <p:bldP spid="17421" grpId="0"/>
      <p:bldP spid="17422" grpId="0"/>
      <p:bldP spid="17423" grpId="0"/>
      <p:bldP spid="17424" grpId="0"/>
      <p:bldP spid="174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0"/>
            <a:ext cx="464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VNI-Auchon" pitchFamily="2" charset="0"/>
              </a:rPr>
              <a:t>3.</a:t>
            </a:r>
            <a:r>
              <a:rPr lang="en-US">
                <a:latin typeface="VNI-Auchon" pitchFamily="2" charset="0"/>
              </a:rPr>
              <a:t>  </a:t>
            </a:r>
            <a:r>
              <a:rPr lang="en-US" sz="3600" u="sng">
                <a:latin typeface="VNI-Auchon" pitchFamily="2" charset="0"/>
              </a:rPr>
              <a:t>PHAÛN ÖÙNG OXI HOAÙ</a:t>
            </a:r>
            <a:r>
              <a:rPr lang="en-US" sz="2800">
                <a:latin typeface="Arial" charset="0"/>
              </a:rPr>
              <a:t> </a:t>
            </a:r>
          </a:p>
        </p:txBody>
      </p:sp>
      <p:sp>
        <p:nvSpPr>
          <p:cNvPr id="47107" name="AutoShape 3"/>
          <p:cNvSpPr>
            <a:spLocks noChangeArrowheads="1"/>
          </p:cNvSpPr>
          <p:nvPr/>
        </p:nvSpPr>
        <p:spPr bwMode="auto">
          <a:xfrm rot="2954653">
            <a:off x="2287588" y="1127125"/>
            <a:ext cx="762000" cy="3273425"/>
          </a:xfrm>
          <a:prstGeom prst="can">
            <a:avLst>
              <a:gd name="adj" fmla="val 51291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 rot="16200000">
            <a:off x="1122363" y="4683125"/>
            <a:ext cx="609600" cy="762000"/>
          </a:xfrm>
          <a:prstGeom prst="homePlat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 rot="16056844">
            <a:off x="1216025" y="4573588"/>
            <a:ext cx="379413" cy="223837"/>
          </a:xfrm>
          <a:prstGeom prst="homePlate">
            <a:avLst>
              <a:gd name="adj" fmla="val 42376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1046163" y="514032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1046163" y="521652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1046163" y="506412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 rot="16200000">
            <a:off x="1122363" y="4683125"/>
            <a:ext cx="609600" cy="762000"/>
          </a:xfrm>
          <a:prstGeom prst="homePlate">
            <a:avLst>
              <a:gd name="adj" fmla="val 25000"/>
            </a:avLst>
          </a:prstGeom>
          <a:solidFill>
            <a:srgbClr val="83E0ED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1046163" y="514032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1046163" y="5216525"/>
            <a:ext cx="7620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1046163" y="5064125"/>
            <a:ext cx="762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1046163" y="529272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1198563" y="4683125"/>
            <a:ext cx="422275" cy="13811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Freeform 15"/>
          <p:cNvSpPr>
            <a:spLocks/>
          </p:cNvSpPr>
          <p:nvPr/>
        </p:nvSpPr>
        <p:spPr bwMode="auto">
          <a:xfrm>
            <a:off x="1228725" y="4816475"/>
            <a:ext cx="366713" cy="531813"/>
          </a:xfrm>
          <a:custGeom>
            <a:avLst/>
            <a:gdLst/>
            <a:ahLst/>
            <a:cxnLst>
              <a:cxn ang="0">
                <a:pos x="90" y="12"/>
              </a:cxn>
              <a:cxn ang="0">
                <a:pos x="39" y="112"/>
              </a:cxn>
              <a:cxn ang="0">
                <a:pos x="77" y="137"/>
              </a:cxn>
              <a:cxn ang="0">
                <a:pos x="140" y="250"/>
              </a:cxn>
              <a:cxn ang="0">
                <a:pos x="64" y="300"/>
              </a:cxn>
              <a:cxn ang="0">
                <a:pos x="90" y="313"/>
              </a:cxn>
              <a:cxn ang="0">
                <a:pos x="140" y="300"/>
              </a:cxn>
              <a:cxn ang="0">
                <a:pos x="177" y="275"/>
              </a:cxn>
              <a:cxn ang="0">
                <a:pos x="90" y="75"/>
              </a:cxn>
              <a:cxn ang="0">
                <a:pos x="140" y="12"/>
              </a:cxn>
              <a:cxn ang="0">
                <a:pos x="90" y="12"/>
              </a:cxn>
            </a:cxnLst>
            <a:rect l="0" t="0" r="r" b="b"/>
            <a:pathLst>
              <a:path w="231" h="335">
                <a:moveTo>
                  <a:pt x="90" y="12"/>
                </a:moveTo>
                <a:cubicBezTo>
                  <a:pt x="57" y="44"/>
                  <a:pt x="0" y="54"/>
                  <a:pt x="39" y="112"/>
                </a:cubicBezTo>
                <a:cubicBezTo>
                  <a:pt x="47" y="125"/>
                  <a:pt x="64" y="129"/>
                  <a:pt x="77" y="137"/>
                </a:cubicBezTo>
                <a:cubicBezTo>
                  <a:pt x="134" y="223"/>
                  <a:pt x="117" y="184"/>
                  <a:pt x="140" y="250"/>
                </a:cubicBezTo>
                <a:cubicBezTo>
                  <a:pt x="115" y="267"/>
                  <a:pt x="89" y="283"/>
                  <a:pt x="64" y="300"/>
                </a:cubicBezTo>
                <a:cubicBezTo>
                  <a:pt x="12" y="335"/>
                  <a:pt x="9" y="331"/>
                  <a:pt x="90" y="313"/>
                </a:cubicBezTo>
                <a:cubicBezTo>
                  <a:pt x="107" y="309"/>
                  <a:pt x="123" y="304"/>
                  <a:pt x="140" y="300"/>
                </a:cubicBezTo>
                <a:cubicBezTo>
                  <a:pt x="152" y="292"/>
                  <a:pt x="168" y="287"/>
                  <a:pt x="177" y="275"/>
                </a:cubicBezTo>
                <a:cubicBezTo>
                  <a:pt x="231" y="207"/>
                  <a:pt x="122" y="123"/>
                  <a:pt x="90" y="75"/>
                </a:cubicBezTo>
                <a:cubicBezTo>
                  <a:pt x="92" y="74"/>
                  <a:pt x="164" y="36"/>
                  <a:pt x="140" y="12"/>
                </a:cubicBezTo>
                <a:cubicBezTo>
                  <a:pt x="128" y="0"/>
                  <a:pt x="107" y="12"/>
                  <a:pt x="90" y="12"/>
                </a:cubicBezTo>
                <a:close/>
              </a:path>
            </a:pathLst>
          </a:custGeom>
          <a:solidFill>
            <a:schemeClr val="bg1"/>
          </a:solidFill>
          <a:ln w="38100" cmpd="sng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7120" name="Picture 16" descr="fa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5700" y="3962400"/>
            <a:ext cx="434975" cy="609600"/>
          </a:xfrm>
          <a:prstGeom prst="rect">
            <a:avLst/>
          </a:prstGeom>
          <a:noFill/>
        </p:spPr>
      </p:pic>
      <p:sp>
        <p:nvSpPr>
          <p:cNvPr id="47121" name="AutoShape 17" descr="Wide upward diagonal"/>
          <p:cNvSpPr>
            <a:spLocks noChangeArrowheads="1"/>
          </p:cNvSpPr>
          <p:nvPr/>
        </p:nvSpPr>
        <p:spPr bwMode="auto">
          <a:xfrm rot="2908350">
            <a:off x="3175793" y="1554957"/>
            <a:ext cx="925513" cy="711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pattFill prst="wdUpDiag">
            <a:fgClr>
              <a:schemeClr val="accent1"/>
            </a:fgClr>
            <a:bgClr>
              <a:schemeClr val="bg1"/>
            </a:bgClr>
          </a:patt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 flipV="1">
            <a:off x="2590800" y="914400"/>
            <a:ext cx="2209800" cy="184785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 flipV="1">
            <a:off x="2667000" y="990600"/>
            <a:ext cx="2209800" cy="1828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4" name="Freeform 20"/>
          <p:cNvSpPr>
            <a:spLocks/>
          </p:cNvSpPr>
          <p:nvPr/>
        </p:nvSpPr>
        <p:spPr bwMode="auto">
          <a:xfrm>
            <a:off x="1676400" y="3124200"/>
            <a:ext cx="914400" cy="152400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5" name="Freeform 21"/>
          <p:cNvSpPr>
            <a:spLocks/>
          </p:cNvSpPr>
          <p:nvPr/>
        </p:nvSpPr>
        <p:spPr bwMode="auto">
          <a:xfrm>
            <a:off x="1524000" y="3352800"/>
            <a:ext cx="817563" cy="119063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6" name="Freeform 22"/>
          <p:cNvSpPr>
            <a:spLocks/>
          </p:cNvSpPr>
          <p:nvPr/>
        </p:nvSpPr>
        <p:spPr bwMode="auto">
          <a:xfrm>
            <a:off x="1524000" y="3276600"/>
            <a:ext cx="990600" cy="76200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7" name="Freeform 23"/>
          <p:cNvSpPr>
            <a:spLocks/>
          </p:cNvSpPr>
          <p:nvPr/>
        </p:nvSpPr>
        <p:spPr bwMode="auto">
          <a:xfrm>
            <a:off x="1295400" y="3429000"/>
            <a:ext cx="893763" cy="152400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8" name="Freeform 24"/>
          <p:cNvSpPr>
            <a:spLocks/>
          </p:cNvSpPr>
          <p:nvPr/>
        </p:nvSpPr>
        <p:spPr bwMode="auto">
          <a:xfrm>
            <a:off x="1295400" y="3581400"/>
            <a:ext cx="817563" cy="119063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9" name="Freeform 25"/>
          <p:cNvSpPr>
            <a:spLocks/>
          </p:cNvSpPr>
          <p:nvPr/>
        </p:nvSpPr>
        <p:spPr bwMode="auto">
          <a:xfrm>
            <a:off x="1295400" y="3733800"/>
            <a:ext cx="685800" cy="76200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0" name="Oval 26"/>
          <p:cNvSpPr>
            <a:spLocks noChangeArrowheads="1"/>
          </p:cNvSpPr>
          <p:nvPr/>
        </p:nvSpPr>
        <p:spPr bwMode="auto">
          <a:xfrm>
            <a:off x="1600200" y="3733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Oval 27"/>
          <p:cNvSpPr>
            <a:spLocks noChangeArrowheads="1"/>
          </p:cNvSpPr>
          <p:nvPr/>
        </p:nvSpPr>
        <p:spPr bwMode="auto">
          <a:xfrm>
            <a:off x="1828800" y="3581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Oval 28"/>
          <p:cNvSpPr>
            <a:spLocks noChangeArrowheads="1"/>
          </p:cNvSpPr>
          <p:nvPr/>
        </p:nvSpPr>
        <p:spPr bwMode="auto">
          <a:xfrm>
            <a:off x="1752600" y="3657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7133" name="Oval 29"/>
          <p:cNvSpPr>
            <a:spLocks noChangeArrowheads="1"/>
          </p:cNvSpPr>
          <p:nvPr/>
        </p:nvSpPr>
        <p:spPr bwMode="auto">
          <a:xfrm>
            <a:off x="1981200" y="3352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Oval 30"/>
          <p:cNvSpPr>
            <a:spLocks noChangeArrowheads="1"/>
          </p:cNvSpPr>
          <p:nvPr/>
        </p:nvSpPr>
        <p:spPr bwMode="auto">
          <a:xfrm>
            <a:off x="1600200" y="3200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Oval 31"/>
          <p:cNvSpPr>
            <a:spLocks noChangeArrowheads="1"/>
          </p:cNvSpPr>
          <p:nvPr/>
        </p:nvSpPr>
        <p:spPr bwMode="auto">
          <a:xfrm>
            <a:off x="2057400" y="3581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Oval 32"/>
          <p:cNvSpPr>
            <a:spLocks noChangeArrowheads="1"/>
          </p:cNvSpPr>
          <p:nvPr/>
        </p:nvSpPr>
        <p:spPr bwMode="auto">
          <a:xfrm>
            <a:off x="1828800" y="3429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Oval 33"/>
          <p:cNvSpPr>
            <a:spLocks noChangeArrowheads="1"/>
          </p:cNvSpPr>
          <p:nvPr/>
        </p:nvSpPr>
        <p:spPr bwMode="auto">
          <a:xfrm>
            <a:off x="1524000" y="3657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8" name="Oval 34"/>
          <p:cNvSpPr>
            <a:spLocks noChangeArrowheads="1"/>
          </p:cNvSpPr>
          <p:nvPr/>
        </p:nvSpPr>
        <p:spPr bwMode="auto">
          <a:xfrm>
            <a:off x="1828800" y="3276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9" name="Oval 35"/>
          <p:cNvSpPr>
            <a:spLocks noChangeArrowheads="1"/>
          </p:cNvSpPr>
          <p:nvPr/>
        </p:nvSpPr>
        <p:spPr bwMode="auto">
          <a:xfrm>
            <a:off x="1752600" y="3657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Oval 36"/>
          <p:cNvSpPr>
            <a:spLocks noChangeArrowheads="1"/>
          </p:cNvSpPr>
          <p:nvPr/>
        </p:nvSpPr>
        <p:spPr bwMode="auto">
          <a:xfrm>
            <a:off x="1752600" y="3200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41" name="Oval 37"/>
          <p:cNvSpPr>
            <a:spLocks noChangeArrowheads="1"/>
          </p:cNvSpPr>
          <p:nvPr/>
        </p:nvSpPr>
        <p:spPr bwMode="auto">
          <a:xfrm>
            <a:off x="1600200" y="3429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42" name="Oval 38"/>
          <p:cNvSpPr>
            <a:spLocks noChangeArrowheads="1"/>
          </p:cNvSpPr>
          <p:nvPr/>
        </p:nvSpPr>
        <p:spPr bwMode="auto">
          <a:xfrm>
            <a:off x="2133600" y="3352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43" name="Oval 39"/>
          <p:cNvSpPr>
            <a:spLocks noChangeArrowheads="1"/>
          </p:cNvSpPr>
          <p:nvPr/>
        </p:nvSpPr>
        <p:spPr bwMode="auto">
          <a:xfrm>
            <a:off x="1752600" y="3810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4648200" y="304800"/>
            <a:ext cx="2743200" cy="609600"/>
            <a:chOff x="3456" y="192"/>
            <a:chExt cx="1728" cy="384"/>
          </a:xfrm>
        </p:grpSpPr>
        <p:pic>
          <p:nvPicPr>
            <p:cNvPr id="47145" name="Picture 41" descr="fal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56" y="192"/>
              <a:ext cx="274" cy="384"/>
            </a:xfrm>
            <a:prstGeom prst="rect">
              <a:avLst/>
            </a:prstGeom>
            <a:noFill/>
          </p:spPr>
        </p:pic>
        <p:sp>
          <p:nvSpPr>
            <p:cNvPr id="47146" name="Line 42"/>
            <p:cNvSpPr>
              <a:spLocks noChangeShapeType="1"/>
            </p:cNvSpPr>
            <p:nvPr/>
          </p:nvSpPr>
          <p:spPr bwMode="auto">
            <a:xfrm>
              <a:off x="3600" y="528"/>
              <a:ext cx="1584" cy="0"/>
            </a:xfrm>
            <a:prstGeom prst="line">
              <a:avLst/>
            </a:prstGeom>
            <a:noFill/>
            <a:ln w="38100">
              <a:pattFill prst="ltVert">
                <a:fgClr>
                  <a:srgbClr val="000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7147" name="Picture 43" descr="fa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28600"/>
            <a:ext cx="434975" cy="609600"/>
          </a:xfrm>
          <a:prstGeom prst="rect">
            <a:avLst/>
          </a:prstGeom>
          <a:noFill/>
        </p:spPr>
      </p:pic>
      <p:sp>
        <p:nvSpPr>
          <p:cNvPr id="47149" name="Line 45"/>
          <p:cNvSpPr>
            <a:spLocks noChangeShapeType="1"/>
          </p:cNvSpPr>
          <p:nvPr/>
        </p:nvSpPr>
        <p:spPr bwMode="auto">
          <a:xfrm>
            <a:off x="2209800" y="3733800"/>
            <a:ext cx="1219200" cy="76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50" name="Text Box 46"/>
          <p:cNvSpPr txBox="1">
            <a:spLocks noChangeArrowheads="1"/>
          </p:cNvSpPr>
          <p:nvPr/>
        </p:nvSpPr>
        <p:spPr bwMode="auto">
          <a:xfrm>
            <a:off x="3505200" y="3352800"/>
            <a:ext cx="2438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VNI-Times" pitchFamily="2" charset="0"/>
              </a:rPr>
              <a:t>C</a:t>
            </a:r>
            <a:r>
              <a:rPr lang="en-US" sz="3600" baseline="-25000">
                <a:solidFill>
                  <a:srgbClr val="FF00FF"/>
                </a:solidFill>
                <a:latin typeface="VNI-Times" pitchFamily="2" charset="0"/>
              </a:rPr>
              <a:t>2</a:t>
            </a:r>
            <a:r>
              <a:rPr lang="en-US" sz="3600">
                <a:solidFill>
                  <a:srgbClr val="FF00FF"/>
                </a:solidFill>
                <a:latin typeface="VNI-Times" pitchFamily="2" charset="0"/>
              </a:rPr>
              <a:t>H</a:t>
            </a:r>
            <a:r>
              <a:rPr lang="en-US" sz="3600" baseline="-25000">
                <a:solidFill>
                  <a:srgbClr val="FF00FF"/>
                </a:solidFill>
                <a:latin typeface="VNI-Times" pitchFamily="2" charset="0"/>
              </a:rPr>
              <a:t>5</a:t>
            </a:r>
            <a:r>
              <a:rPr lang="en-US" sz="3600">
                <a:solidFill>
                  <a:srgbClr val="FF00FF"/>
                </a:solidFill>
                <a:latin typeface="VNI-Times" pitchFamily="2" charset="0"/>
              </a:rPr>
              <a:t>OH  + H</a:t>
            </a:r>
            <a:r>
              <a:rPr lang="en-US" sz="3600" baseline="-25000">
                <a:solidFill>
                  <a:srgbClr val="FF00FF"/>
                </a:solidFill>
                <a:latin typeface="VNI-Times" pitchFamily="2" charset="0"/>
              </a:rPr>
              <a:t>2</a:t>
            </a:r>
            <a:r>
              <a:rPr lang="en-US" sz="3600">
                <a:solidFill>
                  <a:srgbClr val="FF00FF"/>
                </a:solidFill>
                <a:latin typeface="VNI-Times" pitchFamily="2" charset="0"/>
              </a:rPr>
              <a:t>SO</a:t>
            </a:r>
            <a:r>
              <a:rPr lang="en-US" sz="3600" baseline="-25000">
                <a:solidFill>
                  <a:srgbClr val="FF00FF"/>
                </a:solidFill>
                <a:latin typeface="VNI-Times" pitchFamily="2" charset="0"/>
              </a:rPr>
              <a:t>4 </a:t>
            </a:r>
            <a:r>
              <a:rPr lang="en-US" sz="3600">
                <a:solidFill>
                  <a:srgbClr val="FF00FF"/>
                </a:solidFill>
                <a:latin typeface="VNI-Times" pitchFamily="2" charset="0"/>
              </a:rPr>
              <a:t>ññ</a:t>
            </a:r>
          </a:p>
        </p:txBody>
      </p:sp>
      <p:sp>
        <p:nvSpPr>
          <p:cNvPr id="47152" name="Text Box 48"/>
          <p:cNvSpPr txBox="1">
            <a:spLocks noChangeArrowheads="1"/>
          </p:cNvSpPr>
          <p:nvPr/>
        </p:nvSpPr>
        <p:spPr bwMode="auto">
          <a:xfrm>
            <a:off x="4876800" y="13716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EFFBB1"/>
                </a:solidFill>
                <a:latin typeface="VNI-Times" pitchFamily="2" charset="0"/>
              </a:rPr>
              <a:t>Khí </a:t>
            </a:r>
            <a:r>
              <a:rPr lang="en-US" b="1" smtClean="0">
                <a:solidFill>
                  <a:srgbClr val="EFFBB1"/>
                </a:solidFill>
                <a:latin typeface="VNI-Times" pitchFamily="2" charset="0"/>
              </a:rPr>
              <a:t>etilen </a:t>
            </a:r>
            <a:r>
              <a:rPr lang="en-US" b="1">
                <a:solidFill>
                  <a:srgbClr val="EFFBB1"/>
                </a:solidFill>
                <a:latin typeface="VNI-Times" pitchFamily="2" charset="0"/>
              </a:rPr>
              <a:t>bò ñoát chaùy </a:t>
            </a:r>
          </a:p>
        </p:txBody>
      </p:sp>
      <p:sp>
        <p:nvSpPr>
          <p:cNvPr id="47153" name="Text Box 49"/>
          <p:cNvSpPr txBox="1">
            <a:spLocks noChangeArrowheads="1"/>
          </p:cNvSpPr>
          <p:nvPr/>
        </p:nvSpPr>
        <p:spPr bwMode="auto">
          <a:xfrm>
            <a:off x="457200" y="381000"/>
            <a:ext cx="32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66"/>
                </a:solidFill>
                <a:latin typeface="VNI-Times" pitchFamily="2" charset="0"/>
              </a:rPr>
              <a:t>Thí nghieäm minh hoaï </a:t>
            </a:r>
            <a:r>
              <a:rPr lang="en-US" b="1" smtClean="0">
                <a:solidFill>
                  <a:srgbClr val="FFFF66"/>
                </a:solidFill>
                <a:latin typeface="VNI-Times" pitchFamily="2" charset="0"/>
              </a:rPr>
              <a:t>etilen </a:t>
            </a:r>
            <a:r>
              <a:rPr lang="en-US" b="1">
                <a:solidFill>
                  <a:srgbClr val="FFFF66"/>
                </a:solidFill>
                <a:latin typeface="VNI-Times" pitchFamily="2" charset="0"/>
              </a:rPr>
              <a:t>bò ñoát chaùy</a:t>
            </a:r>
            <a:r>
              <a:rPr lang="en-US">
                <a:solidFill>
                  <a:srgbClr val="FFFF66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47154" name="Line 50"/>
          <p:cNvSpPr>
            <a:spLocks noChangeShapeType="1"/>
          </p:cNvSpPr>
          <p:nvPr/>
        </p:nvSpPr>
        <p:spPr bwMode="auto">
          <a:xfrm flipV="1">
            <a:off x="2514600" y="2514600"/>
            <a:ext cx="45720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22222E-6 C 0.00226 -0.02083 -0.00052 -0.02546 0.01458 -0.03055 C 0.01597 -0.03333 0.01823 -0.03564 0.01875 -0.03889 C 0.02031 -0.04884 0.01719 -0.06041 0.02083 -0.06944 C 0.02292 -0.07453 0.03333 -0.075 0.03333 -0.075 C 0.03594 -0.08518 0.03542 -0.08032 0.03542 -0.08889 " pathEditMode="relative" ptsTypes="fffffA">
                                      <p:cBhvr>
                                        <p:cTn id="12" dur="20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2777 C -0.00694 0.02222 -0.00573 0.01504 -0.00208 0.01111 C -0.00034 0.00925 0.00226 0.00972 0.00417 0.00833 C 0.00643 0.00694 0.00834 0.00463 0.01042 0.00277 C 0.01302 -0.00787 0.01181 -0.02963 0.01667 -0.03612 C 0.02014 -0.04075 0.02188 -0.0375 0.025 -0.04167 " pathEditMode="relative" ptsTypes="fffffA">
                                      <p:cBhvr>
                                        <p:cTn id="14" dur="2000" fill="hold"/>
                                        <p:tgtEl>
                                          <p:spTgt spid="47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0278 C -0.00764 -0.00185 -0.00816 -0.00718 -0.00625 -0.01111 C -0.00503 -0.01366 -0.00191 -0.0125 -3.33333E-6 -0.01389 C 0.00226 -0.01528 0.004 -0.01806 0.00625 -0.01944 C 0.01441 -0.02477 0.02448 -0.02477 0.03334 -0.02778 C 0.03837 -0.03241 0.0415 -0.03333 0.04375 -0.04167 C 0.04931 -0.06157 0.0408 -0.05116 0.05209 -0.06111 C 0.06059 -0.05972 0.07587 -0.05394 0.08334 -0.06389 " pathEditMode="relative" ptsTypes="fffffffA">
                                      <p:cBhvr>
                                        <p:cTn id="16" dur="20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0" grpId="0" animBg="1"/>
      <p:bldP spid="47141" grpId="0" animBg="1"/>
      <p:bldP spid="47143" grpId="0" animBg="1"/>
      <p:bldP spid="47149" grpId="0" animBg="1"/>
      <p:bldP spid="47150" grpId="0"/>
      <p:bldP spid="47152" grpId="0"/>
      <p:bldP spid="47153" grpId="0"/>
      <p:bldP spid="4715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066800" y="914400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latin typeface="VNI-Times" pitchFamily="2" charset="0"/>
              </a:rPr>
              <a:t>a/ Phaûn öùng </a:t>
            </a:r>
            <a:r>
              <a:rPr lang="en-US" sz="3200" b="1" u="sng" smtClean="0">
                <a:latin typeface="VNI-Times" pitchFamily="2" charset="0"/>
              </a:rPr>
              <a:t>oxi hoùa hoøan toaøn:</a:t>
            </a:r>
            <a:endParaRPr lang="en-US" sz="3200" b="1" u="sng">
              <a:latin typeface="VNI-Times" pitchFamily="2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90660" y="2286000"/>
            <a:ext cx="8991600" cy="52322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C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</a:rPr>
              <a:t>n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H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</a:rPr>
              <a:t>2n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    +                O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   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→      CO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+     </a:t>
            </a: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H</a:t>
            </a:r>
            <a:r>
              <a:rPr lang="en-US" sz="2800" b="1" baseline="-25000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2</a:t>
            </a: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O</a:t>
            </a:r>
            <a:endParaRPr lang="en-US" sz="2800" b="1">
              <a:solidFill>
                <a:srgbClr val="FF0000"/>
              </a:solidFill>
              <a:latin typeface="VNI-Times" pitchFamily="2" charset="0"/>
              <a:ea typeface="MS Mincho" pitchFamily="49" charset="-128"/>
              <a:cs typeface="Arial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876800" y="229618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n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324600" y="2296180"/>
            <a:ext cx="53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VNI-Times" pitchFamily="2" charset="0"/>
              </a:rPr>
              <a:t>n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678340" y="2059020"/>
            <a:ext cx="762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3n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  <a:cs typeface="Arial" charset="0"/>
              </a:rPr>
              <a:t>   </a:t>
            </a:r>
            <a:r>
              <a:rPr lang="en-US" sz="2800" b="1">
                <a:solidFill>
                  <a:srgbClr val="0000FF"/>
                </a:solidFill>
                <a:latin typeface="VNI-Times" pitchFamily="2" charset="0"/>
                <a:cs typeface="Arial" charset="0"/>
              </a:rPr>
              <a:t>2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2754540" y="2611875"/>
            <a:ext cx="53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800">
              <a:latin typeface="VNI-Times" pitchFamily="2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85800" y="3352800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C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H</a:t>
            </a:r>
            <a:r>
              <a:rPr lang="en-US" sz="2800" b="1" baseline="-25000">
                <a:latin typeface="VNI-Times" pitchFamily="2" charset="0"/>
              </a:rPr>
              <a:t>4         </a:t>
            </a:r>
            <a:r>
              <a:rPr lang="en-US" sz="2800" b="1">
                <a:latin typeface="VNI-Times" pitchFamily="2" charset="0"/>
              </a:rPr>
              <a:t>+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590800" y="3352800"/>
            <a:ext cx="152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O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  </a:t>
            </a:r>
            <a:r>
              <a:rPr lang="en-US" sz="2800">
                <a:latin typeface="VNI-Times" pitchFamily="2" charset="0"/>
                <a:cs typeface="Arial" charset="0"/>
              </a:rPr>
              <a:t>→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886200" y="33528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CO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 </a:t>
            </a:r>
            <a:r>
              <a:rPr lang="en-US" sz="2800" b="1" smtClean="0">
                <a:latin typeface="VNI-Times" pitchFamily="2" charset="0"/>
                <a:ea typeface="MS Mincho" pitchFamily="49" charset="-128"/>
              </a:rPr>
              <a:t>  </a:t>
            </a:r>
            <a:r>
              <a:rPr lang="en-US" sz="2800" b="1">
                <a:latin typeface="VNI-Times" pitchFamily="2" charset="0"/>
                <a:ea typeface="MS Mincho" pitchFamily="49" charset="-128"/>
              </a:rPr>
              <a:t>+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943600" y="3352800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H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O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 rot="10917455" flipV="1">
            <a:off x="3581400" y="331979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5562600" y="3352800"/>
            <a:ext cx="53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345985" y="335280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4191000" y="2057400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Times" pitchFamily="2" charset="0"/>
              </a:rPr>
              <a:t>t</a:t>
            </a:r>
            <a:r>
              <a:rPr lang="en-US" sz="2800" baseline="30000">
                <a:solidFill>
                  <a:srgbClr val="FF0000"/>
                </a:solidFill>
                <a:latin typeface="VNI-Times" pitchFamily="2" charset="0"/>
              </a:rPr>
              <a:t>0</a:t>
            </a:r>
            <a:endParaRPr lang="en-US" sz="280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164730" y="31242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</a:t>
            </a:r>
            <a:r>
              <a:rPr lang="en-US" sz="2800" baseline="30000">
                <a:latin typeface="VNI-Times" pitchFamily="2" charset="0"/>
              </a:rPr>
              <a:t>0</a:t>
            </a:r>
            <a:endParaRPr lang="en-US" sz="2800">
              <a:latin typeface="VNI-Times" pitchFamily="2" charset="0"/>
            </a:endParaRP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533400" y="381000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VNI-Times" pitchFamily="2" charset="0"/>
              </a:rPr>
              <a:t>3/ </a:t>
            </a:r>
            <a:r>
              <a:rPr lang="en-US" sz="3200" b="1" u="sng">
                <a:solidFill>
                  <a:srgbClr val="FF0000"/>
                </a:solidFill>
                <a:latin typeface="VNI-Times" pitchFamily="2" charset="0"/>
              </a:rPr>
              <a:t>Phaûn öùng Oxy hoaù </a:t>
            </a: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0600" y="3895935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smtClean="0">
                <a:latin typeface="VNI-Times" pitchFamily="2" charset="0"/>
              </a:rPr>
              <a:t>b/ phaûn öùng oxi hoùa khoâng hoaøn toaøn</a:t>
            </a:r>
            <a:endParaRPr lang="en-US" sz="3200" b="1" u="sng">
              <a:latin typeface="VNI-Times" pitchFamily="2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0" y="304800"/>
            <a:ext cx="8305800" cy="646331"/>
          </a:xfrm>
          <a:prstGeom prst="rect">
            <a:avLst/>
          </a:prstGeom>
          <a:solidFill>
            <a:srgbClr val="FFFF66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/>
              <a:t>c/  </a:t>
            </a:r>
            <a:r>
              <a:rPr lang="en-US" sz="3600" b="1">
                <a:latin typeface="VNI-Times" pitchFamily="2" charset="0"/>
              </a:rPr>
              <a:t>Coäng vôùi </a:t>
            </a:r>
            <a:r>
              <a:rPr lang="en-US" sz="3600" b="1" smtClean="0">
                <a:latin typeface="VNI-Times" pitchFamily="2" charset="0"/>
              </a:rPr>
              <a:t>HX </a:t>
            </a:r>
            <a:r>
              <a:rPr lang="en-US" sz="3600" b="1">
                <a:latin typeface="VNI-Times" pitchFamily="2" charset="0"/>
              </a:rPr>
              <a:t>( </a:t>
            </a:r>
            <a:r>
              <a:rPr lang="en-US" sz="3600" b="1" smtClean="0">
                <a:latin typeface="VNI-Times" pitchFamily="2" charset="0"/>
              </a:rPr>
              <a:t>X laø Cl, Br hay OH)</a:t>
            </a:r>
            <a:endParaRPr lang="en-US" sz="3600" b="1">
              <a:latin typeface="VNI-Times" pitchFamily="2" charset="0"/>
            </a:endParaRP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543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838200" y="1066800"/>
            <a:ext cx="1752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* </a:t>
            </a:r>
            <a:r>
              <a:rPr lang="en-US" sz="3200" b="1" smtClean="0">
                <a:solidFill>
                  <a:srgbClr val="FF0000"/>
                </a:solidFill>
              </a:rPr>
              <a:t>Etilen</a:t>
            </a:r>
            <a:endParaRPr lang="en-US" sz="32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609600" y="1524000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</a:rPr>
              <a:t>VD1: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762000" y="20574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r>
              <a:rPr lang="en-US" sz="3200" b="1"/>
              <a:t>= CH</a:t>
            </a:r>
            <a:r>
              <a:rPr lang="en-US" sz="3200" b="1" baseline="-25000"/>
              <a:t>2</a:t>
            </a:r>
            <a:r>
              <a:rPr lang="en-US" sz="3200" b="1"/>
              <a:t>  +  HCl  </a:t>
            </a:r>
            <a:r>
              <a:rPr lang="en-US" sz="3200">
                <a:cs typeface="Arial" charset="0"/>
              </a:rPr>
              <a:t>→</a:t>
            </a:r>
            <a:r>
              <a:rPr lang="en-US" sz="3200" b="1">
                <a:latin typeface="Arial" charset="0"/>
                <a:cs typeface="Arial" charset="0"/>
              </a:rPr>
              <a:t>  </a:t>
            </a:r>
            <a:r>
              <a:rPr lang="en-US" sz="3200" b="1" smtClean="0">
                <a:latin typeface="Arial" charset="0"/>
                <a:cs typeface="Arial" charset="0"/>
              </a:rPr>
              <a:t>???</a:t>
            </a:r>
            <a:endParaRPr lang="en-US" sz="3200" b="1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5334000" y="4724400"/>
            <a:ext cx="762000" cy="1143000"/>
          </a:xfrm>
          <a:prstGeom prst="can">
            <a:avLst>
              <a:gd name="adj" fmla="val 47292"/>
            </a:avLst>
          </a:prstGeom>
          <a:solidFill>
            <a:srgbClr val="F480F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5334000" y="2559050"/>
            <a:ext cx="762000" cy="3273425"/>
          </a:xfrm>
          <a:prstGeom prst="can">
            <a:avLst>
              <a:gd name="adj" fmla="val 51291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5624513" y="1720850"/>
            <a:ext cx="26987" cy="378618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5770563" y="1720850"/>
            <a:ext cx="31750" cy="378618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4876800" y="6096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6DEDE1"/>
                </a:solidFill>
              </a:rPr>
              <a:t>Khí </a:t>
            </a:r>
            <a:r>
              <a:rPr lang="en-US" sz="2800" b="1" smtClean="0">
                <a:solidFill>
                  <a:srgbClr val="6DEDE1"/>
                </a:solidFill>
              </a:rPr>
              <a:t>etilen</a:t>
            </a:r>
            <a:endParaRPr lang="en-US" sz="2800" b="1">
              <a:solidFill>
                <a:srgbClr val="6DEDE1"/>
              </a:solidFill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700713" y="1797050"/>
            <a:ext cx="1587" cy="5127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5715000" y="3625850"/>
            <a:ext cx="1588" cy="7064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7" name="AutoShape 9"/>
          <p:cNvSpPr>
            <a:spLocks noChangeArrowheads="1"/>
          </p:cNvSpPr>
          <p:nvPr/>
        </p:nvSpPr>
        <p:spPr bwMode="auto">
          <a:xfrm>
            <a:off x="7772400" y="3581400"/>
            <a:ext cx="762000" cy="1135063"/>
          </a:xfrm>
          <a:prstGeom prst="can">
            <a:avLst>
              <a:gd name="adj" fmla="val 46936"/>
            </a:avLst>
          </a:prstGeom>
          <a:solidFill>
            <a:srgbClr val="F480F4"/>
          </a:solidFill>
          <a:ln w="9525">
            <a:solidFill>
              <a:srgbClr val="FFBA7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>
            <a:off x="7772400" y="1676400"/>
            <a:ext cx="762000" cy="3048000"/>
          </a:xfrm>
          <a:prstGeom prst="can">
            <a:avLst>
              <a:gd name="adj" fmla="val 47759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V="1">
            <a:off x="6172200" y="5334000"/>
            <a:ext cx="685800" cy="152400"/>
          </a:xfrm>
          <a:prstGeom prst="line">
            <a:avLst/>
          </a:prstGeom>
          <a:noFill/>
          <a:ln w="9525">
            <a:solidFill>
              <a:srgbClr val="83E0E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6781800" y="4800600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83E0ED"/>
                </a:solidFill>
                <a:latin typeface="VNI-Times" pitchFamily="2" charset="0"/>
              </a:rPr>
              <a:t>dung dòch KMnO</a:t>
            </a:r>
            <a:r>
              <a:rPr lang="en-US" sz="2800" b="1" baseline="-25000">
                <a:solidFill>
                  <a:srgbClr val="83E0ED"/>
                </a:solidFill>
                <a:latin typeface="VNI-Times" pitchFamily="2" charset="0"/>
              </a:rPr>
              <a:t>4</a:t>
            </a:r>
            <a:endParaRPr lang="en-US" sz="2800" b="1">
              <a:solidFill>
                <a:srgbClr val="83E0ED"/>
              </a:solidFill>
              <a:latin typeface="VNI-Times" pitchFamily="2" charset="0"/>
            </a:endParaRPr>
          </a:p>
        </p:txBody>
      </p:sp>
      <p:sp>
        <p:nvSpPr>
          <p:cNvPr id="48141" name="AutoShape 13"/>
          <p:cNvSpPr>
            <a:spLocks noChangeArrowheads="1"/>
          </p:cNvSpPr>
          <p:nvPr/>
        </p:nvSpPr>
        <p:spPr bwMode="auto">
          <a:xfrm rot="2907929">
            <a:off x="1255713" y="1182687"/>
            <a:ext cx="762000" cy="3273425"/>
          </a:xfrm>
          <a:prstGeom prst="can">
            <a:avLst>
              <a:gd name="adj" fmla="val 51291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48142" name="AutoShape 14"/>
          <p:cNvSpPr>
            <a:spLocks noChangeArrowheads="1"/>
          </p:cNvSpPr>
          <p:nvPr/>
        </p:nvSpPr>
        <p:spPr bwMode="auto">
          <a:xfrm rot="16200000">
            <a:off x="381000" y="4800600"/>
            <a:ext cx="609600" cy="762000"/>
          </a:xfrm>
          <a:prstGeom prst="homePlat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AutoShape 15"/>
          <p:cNvSpPr>
            <a:spLocks noChangeArrowheads="1"/>
          </p:cNvSpPr>
          <p:nvPr/>
        </p:nvSpPr>
        <p:spPr bwMode="auto">
          <a:xfrm rot="16056844">
            <a:off x="457993" y="4647407"/>
            <a:ext cx="379413" cy="228600"/>
          </a:xfrm>
          <a:prstGeom prst="homePlate">
            <a:avLst>
              <a:gd name="adj" fmla="val 414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304800" y="5105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>
            <a:off x="304800" y="5181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55563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 rot="16200000">
            <a:off x="381000" y="4800600"/>
            <a:ext cx="609600" cy="762000"/>
          </a:xfrm>
          <a:prstGeom prst="homePlate">
            <a:avLst>
              <a:gd name="adj" fmla="val 25000"/>
            </a:avLst>
          </a:prstGeom>
          <a:solidFill>
            <a:srgbClr val="83E0ED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>
            <a:off x="304800" y="5105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304800" y="5181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55563" y="5029200"/>
            <a:ext cx="762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>
            <a:off x="304800" y="5257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457200" y="4800600"/>
            <a:ext cx="422275" cy="1381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Freeform 25"/>
          <p:cNvSpPr>
            <a:spLocks/>
          </p:cNvSpPr>
          <p:nvPr/>
        </p:nvSpPr>
        <p:spPr bwMode="auto">
          <a:xfrm>
            <a:off x="533400" y="4953000"/>
            <a:ext cx="366713" cy="531813"/>
          </a:xfrm>
          <a:custGeom>
            <a:avLst/>
            <a:gdLst/>
            <a:ahLst/>
            <a:cxnLst>
              <a:cxn ang="0">
                <a:pos x="90" y="12"/>
              </a:cxn>
              <a:cxn ang="0">
                <a:pos x="39" y="112"/>
              </a:cxn>
              <a:cxn ang="0">
                <a:pos x="77" y="137"/>
              </a:cxn>
              <a:cxn ang="0">
                <a:pos x="140" y="250"/>
              </a:cxn>
              <a:cxn ang="0">
                <a:pos x="64" y="300"/>
              </a:cxn>
              <a:cxn ang="0">
                <a:pos x="90" y="313"/>
              </a:cxn>
              <a:cxn ang="0">
                <a:pos x="140" y="300"/>
              </a:cxn>
              <a:cxn ang="0">
                <a:pos x="177" y="275"/>
              </a:cxn>
              <a:cxn ang="0">
                <a:pos x="90" y="75"/>
              </a:cxn>
              <a:cxn ang="0">
                <a:pos x="140" y="12"/>
              </a:cxn>
              <a:cxn ang="0">
                <a:pos x="90" y="12"/>
              </a:cxn>
            </a:cxnLst>
            <a:rect l="0" t="0" r="r" b="b"/>
            <a:pathLst>
              <a:path w="231" h="335">
                <a:moveTo>
                  <a:pt x="90" y="12"/>
                </a:moveTo>
                <a:cubicBezTo>
                  <a:pt x="57" y="44"/>
                  <a:pt x="0" y="54"/>
                  <a:pt x="39" y="112"/>
                </a:cubicBezTo>
                <a:cubicBezTo>
                  <a:pt x="47" y="125"/>
                  <a:pt x="64" y="129"/>
                  <a:pt x="77" y="137"/>
                </a:cubicBezTo>
                <a:cubicBezTo>
                  <a:pt x="134" y="223"/>
                  <a:pt x="117" y="184"/>
                  <a:pt x="140" y="250"/>
                </a:cubicBezTo>
                <a:cubicBezTo>
                  <a:pt x="115" y="267"/>
                  <a:pt x="89" y="283"/>
                  <a:pt x="64" y="300"/>
                </a:cubicBezTo>
                <a:cubicBezTo>
                  <a:pt x="12" y="335"/>
                  <a:pt x="9" y="331"/>
                  <a:pt x="90" y="313"/>
                </a:cubicBezTo>
                <a:cubicBezTo>
                  <a:pt x="107" y="309"/>
                  <a:pt x="123" y="304"/>
                  <a:pt x="140" y="300"/>
                </a:cubicBezTo>
                <a:cubicBezTo>
                  <a:pt x="152" y="292"/>
                  <a:pt x="168" y="287"/>
                  <a:pt x="177" y="275"/>
                </a:cubicBezTo>
                <a:cubicBezTo>
                  <a:pt x="231" y="207"/>
                  <a:pt x="122" y="123"/>
                  <a:pt x="90" y="75"/>
                </a:cubicBezTo>
                <a:cubicBezTo>
                  <a:pt x="92" y="74"/>
                  <a:pt x="164" y="36"/>
                  <a:pt x="140" y="12"/>
                </a:cubicBezTo>
                <a:cubicBezTo>
                  <a:pt x="128" y="0"/>
                  <a:pt x="107" y="12"/>
                  <a:pt x="90" y="12"/>
                </a:cubicBezTo>
                <a:close/>
              </a:path>
            </a:pathLst>
          </a:custGeom>
          <a:solidFill>
            <a:schemeClr val="bg1"/>
          </a:solidFill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8154" name="Picture 26" descr="fal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114800"/>
            <a:ext cx="381000" cy="609600"/>
          </a:xfrm>
          <a:prstGeom prst="rect">
            <a:avLst/>
          </a:prstGeom>
          <a:noFill/>
        </p:spPr>
      </p:pic>
      <p:sp>
        <p:nvSpPr>
          <p:cNvPr id="48155" name="AutoShape 27" descr="Wide upward diagonal"/>
          <p:cNvSpPr>
            <a:spLocks noChangeArrowheads="1"/>
          </p:cNvSpPr>
          <p:nvPr/>
        </p:nvSpPr>
        <p:spPr bwMode="auto">
          <a:xfrm rot="2908350">
            <a:off x="2185193" y="1554957"/>
            <a:ext cx="925513" cy="711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pattFill prst="wdUpDiag">
            <a:fgClr>
              <a:schemeClr val="accent1"/>
            </a:fgClr>
            <a:bgClr>
              <a:schemeClr val="bg1"/>
            </a:bgClr>
          </a:patt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>
            <a:off x="3255963" y="1319213"/>
            <a:ext cx="2057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7" name="Line 29"/>
          <p:cNvSpPr>
            <a:spLocks noChangeShapeType="1"/>
          </p:cNvSpPr>
          <p:nvPr/>
        </p:nvSpPr>
        <p:spPr bwMode="auto">
          <a:xfrm>
            <a:off x="3352800" y="1416050"/>
            <a:ext cx="2057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8" name="Freeform 30"/>
          <p:cNvSpPr>
            <a:spLocks/>
          </p:cNvSpPr>
          <p:nvPr/>
        </p:nvSpPr>
        <p:spPr bwMode="auto">
          <a:xfrm>
            <a:off x="5311775" y="1295400"/>
            <a:ext cx="460375" cy="417513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250" y="25"/>
              </a:cxn>
              <a:cxn ang="0">
                <a:pos x="275" y="101"/>
              </a:cxn>
              <a:cxn ang="0">
                <a:pos x="288" y="263"/>
              </a:cxn>
            </a:cxnLst>
            <a:rect l="0" t="0" r="r" b="b"/>
            <a:pathLst>
              <a:path w="290" h="263">
                <a:moveTo>
                  <a:pt x="0" y="13"/>
                </a:moveTo>
                <a:cubicBezTo>
                  <a:pt x="83" y="17"/>
                  <a:pt x="171" y="0"/>
                  <a:pt x="250" y="25"/>
                </a:cubicBezTo>
                <a:cubicBezTo>
                  <a:pt x="275" y="33"/>
                  <a:pt x="275" y="101"/>
                  <a:pt x="275" y="101"/>
                </a:cubicBezTo>
                <a:cubicBezTo>
                  <a:pt x="290" y="230"/>
                  <a:pt x="288" y="175"/>
                  <a:pt x="288" y="263"/>
                </a:cubicBezTo>
              </a:path>
            </a:pathLst>
          </a:custGeom>
          <a:noFill/>
          <a:ln w="38100" cmpd="sng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 flipV="1">
            <a:off x="1600200" y="1295400"/>
            <a:ext cx="1676400" cy="1447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0" name="Line 32"/>
          <p:cNvSpPr>
            <a:spLocks noChangeShapeType="1"/>
          </p:cNvSpPr>
          <p:nvPr/>
        </p:nvSpPr>
        <p:spPr bwMode="auto">
          <a:xfrm flipV="1">
            <a:off x="1676400" y="1427163"/>
            <a:ext cx="1676400" cy="1447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1" name="Freeform 33"/>
          <p:cNvSpPr>
            <a:spLocks/>
          </p:cNvSpPr>
          <p:nvPr/>
        </p:nvSpPr>
        <p:spPr bwMode="auto">
          <a:xfrm>
            <a:off x="685800" y="3124200"/>
            <a:ext cx="914400" cy="152400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2" name="Freeform 34"/>
          <p:cNvSpPr>
            <a:spLocks/>
          </p:cNvSpPr>
          <p:nvPr/>
        </p:nvSpPr>
        <p:spPr bwMode="auto">
          <a:xfrm>
            <a:off x="533400" y="3352800"/>
            <a:ext cx="817563" cy="119063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3" name="Freeform 35"/>
          <p:cNvSpPr>
            <a:spLocks/>
          </p:cNvSpPr>
          <p:nvPr/>
        </p:nvSpPr>
        <p:spPr bwMode="auto">
          <a:xfrm>
            <a:off x="533400" y="3276600"/>
            <a:ext cx="990600" cy="76200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4" name="Freeform 36"/>
          <p:cNvSpPr>
            <a:spLocks/>
          </p:cNvSpPr>
          <p:nvPr/>
        </p:nvSpPr>
        <p:spPr bwMode="auto">
          <a:xfrm>
            <a:off x="304800" y="3429000"/>
            <a:ext cx="893763" cy="152400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5" name="Freeform 37"/>
          <p:cNvSpPr>
            <a:spLocks/>
          </p:cNvSpPr>
          <p:nvPr/>
        </p:nvSpPr>
        <p:spPr bwMode="auto">
          <a:xfrm>
            <a:off x="304800" y="3581400"/>
            <a:ext cx="817563" cy="119063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6" name="Freeform 38"/>
          <p:cNvSpPr>
            <a:spLocks/>
          </p:cNvSpPr>
          <p:nvPr/>
        </p:nvSpPr>
        <p:spPr bwMode="auto">
          <a:xfrm>
            <a:off x="304800" y="3733800"/>
            <a:ext cx="685800" cy="76200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01" y="0"/>
              </a:cxn>
              <a:cxn ang="0">
                <a:pos x="151" y="13"/>
              </a:cxn>
              <a:cxn ang="0">
                <a:pos x="164" y="51"/>
              </a:cxn>
              <a:cxn ang="0">
                <a:pos x="252" y="13"/>
              </a:cxn>
              <a:cxn ang="0">
                <a:pos x="289" y="51"/>
              </a:cxn>
              <a:cxn ang="0">
                <a:pos x="377" y="13"/>
              </a:cxn>
              <a:cxn ang="0">
                <a:pos x="515" y="63"/>
              </a:cxn>
            </a:cxnLst>
            <a:rect l="0" t="0" r="r" b="b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7" name="Oval 39"/>
          <p:cNvSpPr>
            <a:spLocks noChangeArrowheads="1"/>
          </p:cNvSpPr>
          <p:nvPr/>
        </p:nvSpPr>
        <p:spPr bwMode="auto">
          <a:xfrm>
            <a:off x="990600" y="3505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68" name="Oval 40"/>
          <p:cNvSpPr>
            <a:spLocks noChangeArrowheads="1"/>
          </p:cNvSpPr>
          <p:nvPr/>
        </p:nvSpPr>
        <p:spPr bwMode="auto">
          <a:xfrm>
            <a:off x="762000" y="3810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69" name="Oval 41"/>
          <p:cNvSpPr>
            <a:spLocks noChangeArrowheads="1"/>
          </p:cNvSpPr>
          <p:nvPr/>
        </p:nvSpPr>
        <p:spPr bwMode="auto">
          <a:xfrm>
            <a:off x="533400" y="3581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8170" name="Oval 42"/>
          <p:cNvSpPr>
            <a:spLocks noChangeArrowheads="1"/>
          </p:cNvSpPr>
          <p:nvPr/>
        </p:nvSpPr>
        <p:spPr bwMode="auto">
          <a:xfrm>
            <a:off x="1371600" y="3276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1" name="Oval 43"/>
          <p:cNvSpPr>
            <a:spLocks noChangeArrowheads="1"/>
          </p:cNvSpPr>
          <p:nvPr/>
        </p:nvSpPr>
        <p:spPr bwMode="auto">
          <a:xfrm>
            <a:off x="533400" y="3657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2" name="Oval 44"/>
          <p:cNvSpPr>
            <a:spLocks noChangeArrowheads="1"/>
          </p:cNvSpPr>
          <p:nvPr/>
        </p:nvSpPr>
        <p:spPr bwMode="auto">
          <a:xfrm>
            <a:off x="1066800" y="3429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3" name="Oval 45"/>
          <p:cNvSpPr>
            <a:spLocks noChangeArrowheads="1"/>
          </p:cNvSpPr>
          <p:nvPr/>
        </p:nvSpPr>
        <p:spPr bwMode="auto">
          <a:xfrm>
            <a:off x="838200" y="3429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Oval 46"/>
          <p:cNvSpPr>
            <a:spLocks noChangeArrowheads="1"/>
          </p:cNvSpPr>
          <p:nvPr/>
        </p:nvSpPr>
        <p:spPr bwMode="auto">
          <a:xfrm>
            <a:off x="609600" y="3429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5" name="Oval 47"/>
          <p:cNvSpPr>
            <a:spLocks noChangeArrowheads="1"/>
          </p:cNvSpPr>
          <p:nvPr/>
        </p:nvSpPr>
        <p:spPr bwMode="auto">
          <a:xfrm>
            <a:off x="1143000" y="3276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6" name="Line 48"/>
          <p:cNvSpPr>
            <a:spLocks noChangeShapeType="1"/>
          </p:cNvSpPr>
          <p:nvPr/>
        </p:nvSpPr>
        <p:spPr bwMode="auto">
          <a:xfrm>
            <a:off x="3657600" y="1143000"/>
            <a:ext cx="762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77" name="Oval 49"/>
          <p:cNvSpPr>
            <a:spLocks noChangeArrowheads="1"/>
          </p:cNvSpPr>
          <p:nvPr/>
        </p:nvSpPr>
        <p:spPr bwMode="auto">
          <a:xfrm>
            <a:off x="762000" y="3657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8" name="Oval 50"/>
          <p:cNvSpPr>
            <a:spLocks noChangeArrowheads="1"/>
          </p:cNvSpPr>
          <p:nvPr/>
        </p:nvSpPr>
        <p:spPr bwMode="auto">
          <a:xfrm>
            <a:off x="762000" y="3200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0" y="7620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b)</a:t>
            </a:r>
            <a:r>
              <a:rPr lang="en-US" sz="1800">
                <a:latin typeface="Arial" charset="0"/>
              </a:rPr>
              <a:t>  </a:t>
            </a:r>
            <a:r>
              <a:rPr lang="en-US" u="sng">
                <a:latin typeface="VNI-Auchon" pitchFamily="2" charset="0"/>
              </a:rPr>
              <a:t>OXI HOAÙ KHOÂNG HOØAN TOAØN</a:t>
            </a:r>
            <a:r>
              <a:rPr lang="en-US" sz="1800" u="sng">
                <a:latin typeface="Arial" charset="0"/>
              </a:rPr>
              <a:t> </a:t>
            </a:r>
          </a:p>
        </p:txBody>
      </p:sp>
      <p:sp>
        <p:nvSpPr>
          <p:cNvPr id="48181" name="Oval 53"/>
          <p:cNvSpPr>
            <a:spLocks noChangeArrowheads="1"/>
          </p:cNvSpPr>
          <p:nvPr/>
        </p:nvSpPr>
        <p:spPr bwMode="auto">
          <a:xfrm>
            <a:off x="5715000" y="51816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2" name="Oval 54"/>
          <p:cNvSpPr>
            <a:spLocks noChangeArrowheads="1"/>
          </p:cNvSpPr>
          <p:nvPr/>
        </p:nvSpPr>
        <p:spPr bwMode="auto">
          <a:xfrm>
            <a:off x="5715000" y="51054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3" name="Oval 55"/>
          <p:cNvSpPr>
            <a:spLocks noChangeArrowheads="1"/>
          </p:cNvSpPr>
          <p:nvPr/>
        </p:nvSpPr>
        <p:spPr bwMode="auto">
          <a:xfrm>
            <a:off x="5715000" y="54864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4" name="Oval 56"/>
          <p:cNvSpPr>
            <a:spLocks noChangeArrowheads="1"/>
          </p:cNvSpPr>
          <p:nvPr/>
        </p:nvSpPr>
        <p:spPr bwMode="auto">
          <a:xfrm>
            <a:off x="5638800" y="50292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5" name="Freeform 57"/>
          <p:cNvSpPr>
            <a:spLocks/>
          </p:cNvSpPr>
          <p:nvPr/>
        </p:nvSpPr>
        <p:spPr bwMode="auto">
          <a:xfrm>
            <a:off x="5410200" y="1409700"/>
            <a:ext cx="211138" cy="361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" y="60"/>
              </a:cxn>
              <a:cxn ang="0">
                <a:pos x="132" y="228"/>
              </a:cxn>
            </a:cxnLst>
            <a:rect l="0" t="0" r="r" b="b"/>
            <a:pathLst>
              <a:path w="133" h="228">
                <a:moveTo>
                  <a:pt x="0" y="0"/>
                </a:moveTo>
                <a:cubicBezTo>
                  <a:pt x="64" y="21"/>
                  <a:pt x="80" y="0"/>
                  <a:pt x="120" y="60"/>
                </a:cubicBezTo>
                <a:cubicBezTo>
                  <a:pt x="133" y="212"/>
                  <a:pt x="132" y="156"/>
                  <a:pt x="132" y="228"/>
                </a:cubicBezTo>
              </a:path>
            </a:pathLst>
          </a:custGeom>
          <a:noFill/>
          <a:ln w="38100" cmpd="sng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86" name="Line 58"/>
          <p:cNvSpPr>
            <a:spLocks noChangeShapeType="1"/>
          </p:cNvSpPr>
          <p:nvPr/>
        </p:nvSpPr>
        <p:spPr bwMode="auto">
          <a:xfrm>
            <a:off x="1371600" y="3733800"/>
            <a:ext cx="914400" cy="76200"/>
          </a:xfrm>
          <a:prstGeom prst="line">
            <a:avLst/>
          </a:prstGeom>
          <a:noFill/>
          <a:ln w="9525">
            <a:solidFill>
              <a:srgbClr val="E7ED6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87" name="Text Box 59"/>
          <p:cNvSpPr txBox="1">
            <a:spLocks noChangeArrowheads="1"/>
          </p:cNvSpPr>
          <p:nvPr/>
        </p:nvSpPr>
        <p:spPr bwMode="auto">
          <a:xfrm>
            <a:off x="2133600" y="3352800"/>
            <a:ext cx="2133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VNI-Times" pitchFamily="2" charset="0"/>
              </a:rPr>
              <a:t>C</a:t>
            </a:r>
            <a:r>
              <a:rPr lang="en-US" b="1" baseline="-25000">
                <a:solidFill>
                  <a:srgbClr val="FFFF00"/>
                </a:solidFill>
                <a:latin typeface="VNI-Times" pitchFamily="2" charset="0"/>
              </a:rPr>
              <a:t>2</a:t>
            </a:r>
            <a:r>
              <a:rPr lang="en-US" b="1">
                <a:solidFill>
                  <a:srgbClr val="FFFF00"/>
                </a:solidFill>
                <a:latin typeface="VNI-Times" pitchFamily="2" charset="0"/>
              </a:rPr>
              <a:t>H</a:t>
            </a:r>
            <a:r>
              <a:rPr lang="en-US" b="1" baseline="-25000">
                <a:solidFill>
                  <a:srgbClr val="FFFF00"/>
                </a:solidFill>
                <a:latin typeface="VNI-Times" pitchFamily="2" charset="0"/>
              </a:rPr>
              <a:t>5</a:t>
            </a:r>
            <a:r>
              <a:rPr lang="en-US" b="1">
                <a:solidFill>
                  <a:srgbClr val="FFFF00"/>
                </a:solidFill>
                <a:latin typeface="VNI-Times" pitchFamily="2" charset="0"/>
              </a:rPr>
              <a:t>OH  vaø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VNI-Times" pitchFamily="2" charset="0"/>
              </a:rPr>
              <a:t>H</a:t>
            </a:r>
            <a:r>
              <a:rPr lang="en-US" b="1" baseline="-25000">
                <a:solidFill>
                  <a:srgbClr val="FFFF00"/>
                </a:solidFill>
                <a:latin typeface="VNI-Times" pitchFamily="2" charset="0"/>
              </a:rPr>
              <a:t>2</a:t>
            </a:r>
            <a:r>
              <a:rPr lang="en-US" b="1">
                <a:solidFill>
                  <a:srgbClr val="FFFF00"/>
                </a:solidFill>
                <a:latin typeface="VNI-Times" pitchFamily="2" charset="0"/>
              </a:rPr>
              <a:t>SO</a:t>
            </a:r>
            <a:r>
              <a:rPr lang="en-US" b="1" baseline="-25000">
                <a:solidFill>
                  <a:srgbClr val="FFFF00"/>
                </a:solidFill>
                <a:latin typeface="VNI-Times" pitchFamily="2" charset="0"/>
              </a:rPr>
              <a:t>4</a:t>
            </a:r>
            <a:r>
              <a:rPr lang="en-US" b="1">
                <a:solidFill>
                  <a:srgbClr val="FFFF00"/>
                </a:solidFill>
                <a:latin typeface="VNI-Times" pitchFamily="2" charset="0"/>
              </a:rPr>
              <a:t>ññ</a:t>
            </a:r>
          </a:p>
        </p:txBody>
      </p:sp>
      <p:sp>
        <p:nvSpPr>
          <p:cNvPr id="48188" name="AutoShape 60"/>
          <p:cNvSpPr>
            <a:spLocks noChangeArrowheads="1"/>
          </p:cNvSpPr>
          <p:nvPr/>
        </p:nvSpPr>
        <p:spPr bwMode="auto">
          <a:xfrm>
            <a:off x="5334000" y="4724400"/>
            <a:ext cx="762000" cy="1135063"/>
          </a:xfrm>
          <a:prstGeom prst="can">
            <a:avLst>
              <a:gd name="adj" fmla="val 46936"/>
            </a:avLst>
          </a:prstGeom>
          <a:solidFill>
            <a:schemeClr val="bg1"/>
          </a:solidFill>
          <a:ln w="9525">
            <a:solidFill>
              <a:srgbClr val="FFBA7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-0.025 C -0.02222 -0.03611 -0.01979 -0.04074 -0.0125 -0.04722 C 0.00208 -0.04583 0.02569 -0.03611 0.03542 -0.05555 C 0.0316 -0.09583 0.03802 -0.06597 0.025 -0.08333 " pathEditMode="relative" ptsTypes="fffA">
                                      <p:cBhvr>
                                        <p:cTn id="24" dur="20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C 0.00173 -0.0169 0.00017 -0.02431 0.01041 -0.03334 C 0.0118 -0.03889 0.01319 -0.04445 0.01458 -0.05 C 0.01614 -0.05625 0.00625 -0.05741 0.00208 -0.06111 C -0.00261 -0.06528 -0.00903 -0.06297 -0.01459 -0.06389 C -0.00886 -0.06644 -0.00434 -0.06922 3.33333E-6 -0.075 " pathEditMode="relative" ptsTypes="fffffA">
                                      <p:cBhvr>
                                        <p:cTn id="26" dur="2000" fill="hold"/>
                                        <p:tgtEl>
                                          <p:spTgt spid="48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01667 C -0.00052 0.0588 -0.01216 0.08542 0.01666 0.07778 C 0.03003 0.05093 0.025 0.03218 0.025 -0.00278 " pathEditMode="relative" ptsTypes="ffA">
                                      <p:cBhvr>
                                        <p:cTn id="28" dur="20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C -0.00035 0.01551 0.00747 0.08241 -0.0125 0.1 C -0.01597 0.09908 -0.01979 0.09954 -0.02292 0.09723 C -0.03681 0.08658 -0.03333 0.01019 -0.03333 0.00834 " pathEditMode="relative" ptsTypes="fffA">
                                      <p:cBhvr>
                                        <p:cTn id="30" dur="20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77778E-6 C -0.00295 0.02314 -0.00191 0.02106 -0.01875 0.01666 C -0.03108 -0.00788 -0.02292 -0.03542 -0.02292 -0.0639 " pathEditMode="relative" ptsTypes="ffA">
                                      <p:cBhvr>
                                        <p:cTn id="32" dur="20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44444E-6 C -0.00035 0.02084 0.00069 0.05301 -0.00417 0.06667 C -0.00695 0.06366 -0.00712 0.06621 -0.00833 0.05487 C -0.00903 0.04931 -0.00972 0.0375 -0.00972 0.03774 C -0.00903 0.00579 -0.00903 0.01829 -0.00903 -4.44444E-6 " pathEditMode="relative" rAng="0" ptsTypes="ffffA">
                                      <p:cBhvr>
                                        <p:cTn id="34" dur="20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4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/>
      <p:bldP spid="48135" grpId="0" animBg="1"/>
      <p:bldP spid="48136" grpId="0" animBg="1"/>
      <p:bldP spid="48168" grpId="0" animBg="1"/>
      <p:bldP spid="48176" grpId="0" animBg="1"/>
      <p:bldP spid="48177" grpId="0" animBg="1"/>
      <p:bldP spid="48181" grpId="0" animBg="1"/>
      <p:bldP spid="48182" grpId="0" animBg="1"/>
      <p:bldP spid="48183" grpId="0" animBg="1"/>
      <p:bldP spid="48184" grpId="0" animBg="1"/>
      <p:bldP spid="4818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066800" y="914400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latin typeface="VNI-Times" pitchFamily="2" charset="0"/>
              </a:rPr>
              <a:t>a/ Phaûn öùng </a:t>
            </a:r>
            <a:r>
              <a:rPr lang="en-US" sz="3200" b="1" u="sng" smtClean="0">
                <a:latin typeface="VNI-Times" pitchFamily="2" charset="0"/>
              </a:rPr>
              <a:t>oxi hoùa hoøan toaøn:</a:t>
            </a:r>
            <a:endParaRPr lang="en-US" sz="3200" b="1" u="sng">
              <a:latin typeface="VNI-Times" pitchFamily="2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85800" y="1915180"/>
            <a:ext cx="8991600" cy="52322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C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</a:rPr>
              <a:t>n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H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</a:rPr>
              <a:t>2n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    +                O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   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→      CO</a:t>
            </a:r>
            <a:r>
              <a:rPr lang="en-US" sz="2800" b="1" baseline="-2500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+     </a:t>
            </a: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H</a:t>
            </a:r>
            <a:r>
              <a:rPr lang="en-US" sz="2800" b="1" baseline="-25000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2</a:t>
            </a:r>
            <a:r>
              <a:rPr lang="en-US" sz="2800" b="1" smtClean="0">
                <a:solidFill>
                  <a:srgbClr val="FF0000"/>
                </a:solidFill>
                <a:latin typeface="VNI-Times" pitchFamily="2" charset="0"/>
                <a:ea typeface="MS Mincho" pitchFamily="49" charset="-128"/>
                <a:cs typeface="Arial" charset="0"/>
              </a:rPr>
              <a:t>O</a:t>
            </a:r>
            <a:endParaRPr lang="en-US" sz="2800" b="1">
              <a:solidFill>
                <a:srgbClr val="FF0000"/>
              </a:solidFill>
              <a:latin typeface="VNI-Times" pitchFamily="2" charset="0"/>
              <a:ea typeface="MS Mincho" pitchFamily="49" charset="-128"/>
              <a:cs typeface="Arial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876800" y="191518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n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324600" y="1915180"/>
            <a:ext cx="53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VNI-Times" pitchFamily="2" charset="0"/>
              </a:rPr>
              <a:t>n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678340" y="1678020"/>
            <a:ext cx="762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3n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  <a:cs typeface="Arial" charset="0"/>
              </a:rPr>
              <a:t>   </a:t>
            </a:r>
            <a:r>
              <a:rPr lang="en-US" sz="2800" b="1">
                <a:solidFill>
                  <a:srgbClr val="0000FF"/>
                </a:solidFill>
                <a:latin typeface="VNI-Times" pitchFamily="2" charset="0"/>
                <a:cs typeface="Arial" charset="0"/>
              </a:rPr>
              <a:t>2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2754540" y="2230875"/>
            <a:ext cx="53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800">
              <a:latin typeface="VNI-Times" pitchFamily="2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838200" y="2743200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C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H</a:t>
            </a:r>
            <a:r>
              <a:rPr lang="en-US" sz="2800" b="1" baseline="-25000">
                <a:latin typeface="VNI-Times" pitchFamily="2" charset="0"/>
              </a:rPr>
              <a:t>4         </a:t>
            </a:r>
            <a:r>
              <a:rPr lang="en-US" sz="2800" b="1">
                <a:latin typeface="VNI-Times" pitchFamily="2" charset="0"/>
              </a:rPr>
              <a:t>+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743200" y="2743200"/>
            <a:ext cx="152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O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  </a:t>
            </a:r>
            <a:r>
              <a:rPr lang="en-US" sz="2800">
                <a:latin typeface="VNI-Times" pitchFamily="2" charset="0"/>
                <a:cs typeface="Arial" charset="0"/>
              </a:rPr>
              <a:t>→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4038600" y="27432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CO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 </a:t>
            </a:r>
            <a:r>
              <a:rPr lang="en-US" sz="2800" b="1" smtClean="0">
                <a:latin typeface="VNI-Times" pitchFamily="2" charset="0"/>
                <a:ea typeface="MS Mincho" pitchFamily="49" charset="-128"/>
              </a:rPr>
              <a:t>  </a:t>
            </a:r>
            <a:r>
              <a:rPr lang="en-US" sz="2800" b="1">
                <a:latin typeface="VNI-Times" pitchFamily="2" charset="0"/>
                <a:ea typeface="MS Mincho" pitchFamily="49" charset="-128"/>
              </a:rPr>
              <a:t>+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6096000" y="2743200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H</a:t>
            </a:r>
            <a:r>
              <a:rPr lang="en-US" sz="2800" b="1" baseline="-25000">
                <a:latin typeface="VNI-Times" pitchFamily="2" charset="0"/>
              </a:rPr>
              <a:t>2</a:t>
            </a:r>
            <a:r>
              <a:rPr lang="en-US" sz="2800" b="1">
                <a:latin typeface="VNI-Times" pitchFamily="2" charset="0"/>
              </a:rPr>
              <a:t>O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 rot="10917455" flipV="1">
            <a:off x="3733800" y="271019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5715000" y="2743200"/>
            <a:ext cx="53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498385" y="274320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4191000" y="1676400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Times" pitchFamily="2" charset="0"/>
              </a:rPr>
              <a:t>t</a:t>
            </a:r>
            <a:r>
              <a:rPr lang="en-US" sz="2800" baseline="30000">
                <a:solidFill>
                  <a:srgbClr val="FF0000"/>
                </a:solidFill>
                <a:latin typeface="VNI-Times" pitchFamily="2" charset="0"/>
              </a:rPr>
              <a:t>0</a:t>
            </a:r>
            <a:endParaRPr lang="en-US" sz="280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317130" y="25146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</a:t>
            </a:r>
            <a:r>
              <a:rPr lang="en-US" sz="2800" baseline="30000">
                <a:latin typeface="VNI-Times" pitchFamily="2" charset="0"/>
              </a:rPr>
              <a:t>0</a:t>
            </a:r>
            <a:endParaRPr lang="en-US" sz="2800">
              <a:latin typeface="VNI-Times" pitchFamily="2" charset="0"/>
            </a:endParaRP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533400" y="381000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VNI-Times" pitchFamily="2" charset="0"/>
              </a:rPr>
              <a:t>3/ </a:t>
            </a:r>
            <a:r>
              <a:rPr lang="en-US" sz="3200" b="1" u="sng">
                <a:solidFill>
                  <a:srgbClr val="FF0000"/>
                </a:solidFill>
                <a:latin typeface="VNI-Times" pitchFamily="2" charset="0"/>
              </a:rPr>
              <a:t>Phaûn öùng Oxy hoaù </a:t>
            </a: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0600" y="34290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smtClean="0">
                <a:latin typeface="VNI-Times" pitchFamily="2" charset="0"/>
              </a:rPr>
              <a:t>b/ phaûn öùng oxi hoùa khoâng hoaøn toaøn</a:t>
            </a:r>
            <a:endParaRPr lang="en-US" sz="3200" b="1" u="sng">
              <a:latin typeface="VNI-Times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" y="40386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VNI-Times" pitchFamily="2" charset="0"/>
              </a:rPr>
              <a:t>CH</a:t>
            </a:r>
            <a:r>
              <a:rPr lang="en-US" sz="2800" b="1" baseline="-25000" smtClean="0">
                <a:latin typeface="VNI-Times" pitchFamily="2" charset="0"/>
              </a:rPr>
              <a:t>2</a:t>
            </a:r>
            <a:r>
              <a:rPr lang="en-US" sz="2800" b="1" smtClean="0">
                <a:latin typeface="VNI-Times" pitchFamily="2" charset="0"/>
              </a:rPr>
              <a:t> = CH</a:t>
            </a:r>
            <a:r>
              <a:rPr lang="en-US" sz="2800" b="1" baseline="-25000" smtClean="0">
                <a:latin typeface="VNI-Times" pitchFamily="2" charset="0"/>
              </a:rPr>
              <a:t>2 </a:t>
            </a:r>
            <a:r>
              <a:rPr lang="en-US" sz="2800" b="1" smtClean="0">
                <a:latin typeface="VNI-Times" pitchFamily="2" charset="0"/>
              </a:rPr>
              <a:t>  +      H</a:t>
            </a:r>
            <a:r>
              <a:rPr lang="en-US" sz="2800" b="1" baseline="-25000" smtClean="0">
                <a:latin typeface="VNI-Times" pitchFamily="2" charset="0"/>
              </a:rPr>
              <a:t>2</a:t>
            </a:r>
            <a:r>
              <a:rPr lang="en-US" sz="2800" b="1" smtClean="0">
                <a:latin typeface="VNI-Times" pitchFamily="2" charset="0"/>
              </a:rPr>
              <a:t>O +     KMnO</a:t>
            </a:r>
            <a:r>
              <a:rPr lang="en-US" sz="2800" b="1" baseline="-25000" smtClean="0">
                <a:latin typeface="VNI-Times" pitchFamily="2" charset="0"/>
              </a:rPr>
              <a:t>4</a:t>
            </a:r>
            <a:r>
              <a:rPr lang="en-US" sz="2800" b="1" smtClean="0">
                <a:latin typeface="VNI-Times" pitchFamily="2" charset="0"/>
              </a:rPr>
              <a:t>  </a:t>
            </a:r>
            <a:r>
              <a:rPr lang="en-US" sz="2800" b="1" smtClean="0">
                <a:latin typeface="Times New Roman"/>
                <a:cs typeface="Times New Roman"/>
              </a:rPr>
              <a:t>→</a:t>
            </a:r>
            <a:r>
              <a:rPr lang="en-US" sz="2800" b="1" smtClean="0">
                <a:latin typeface="VNI-Times" pitchFamily="2" charset="0"/>
              </a:rPr>
              <a:t> </a:t>
            </a:r>
            <a:r>
              <a:rPr lang="en-US" sz="2800" b="1" baseline="-25000" smtClean="0">
                <a:latin typeface="VNI-Times" pitchFamily="2" charset="0"/>
              </a:rPr>
              <a:t>             </a:t>
            </a:r>
            <a:r>
              <a:rPr lang="en-US" sz="2800" b="1" smtClean="0">
                <a:latin typeface="VNI-Times" pitchFamily="2" charset="0"/>
              </a:rPr>
              <a:t> </a:t>
            </a:r>
            <a:r>
              <a:rPr lang="en-US" sz="2800" b="1" baseline="-25000" smtClean="0">
                <a:latin typeface="VNI-Times" pitchFamily="2" charset="0"/>
              </a:rPr>
              <a:t>      </a:t>
            </a:r>
            <a:endParaRPr lang="en-US" sz="2800" b="1">
              <a:latin typeface="VNI-Times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33600" y="47244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VNI-Times" pitchFamily="2" charset="0"/>
              </a:rPr>
              <a:t>HO – CH</a:t>
            </a:r>
            <a:r>
              <a:rPr lang="en-US" sz="2800" b="1" baseline="-25000" smtClean="0">
                <a:latin typeface="VNI-Times" pitchFamily="2" charset="0"/>
              </a:rPr>
              <a:t>2</a:t>
            </a:r>
            <a:r>
              <a:rPr lang="en-US" sz="2800" b="1" smtClean="0">
                <a:latin typeface="VNI-Times" pitchFamily="2" charset="0"/>
              </a:rPr>
              <a:t> – CH</a:t>
            </a:r>
            <a:r>
              <a:rPr lang="en-US" sz="2800" b="1" baseline="-25000" smtClean="0">
                <a:latin typeface="VNI-Times" pitchFamily="2" charset="0"/>
              </a:rPr>
              <a:t>2</a:t>
            </a:r>
            <a:r>
              <a:rPr lang="en-US" sz="2800" b="1" smtClean="0">
                <a:latin typeface="VNI-Times" pitchFamily="2" charset="0"/>
              </a:rPr>
              <a:t> – OH +      MnO</a:t>
            </a:r>
            <a:r>
              <a:rPr lang="en-US" sz="2800" b="1" baseline="-25000" smtClean="0">
                <a:latin typeface="VNI-Times" pitchFamily="2" charset="0"/>
              </a:rPr>
              <a:t>2</a:t>
            </a:r>
            <a:r>
              <a:rPr lang="en-US" sz="2800" b="1" smtClean="0">
                <a:latin typeface="VNI-Times" pitchFamily="2" charset="0"/>
              </a:rPr>
              <a:t> </a:t>
            </a:r>
            <a:r>
              <a:rPr lang="en-US" sz="2800" b="1" smtClean="0">
                <a:latin typeface="Times New Roman"/>
                <a:cs typeface="Times New Roman"/>
              </a:rPr>
              <a:t>↓</a:t>
            </a:r>
            <a:r>
              <a:rPr lang="en-US" sz="2800" b="1" smtClean="0">
                <a:latin typeface="VNI-Times" pitchFamily="2" charset="0"/>
              </a:rPr>
              <a:t>+    KOH </a:t>
            </a:r>
            <a:r>
              <a:rPr lang="en-US" sz="2800" b="1" baseline="-25000" smtClean="0">
                <a:latin typeface="VNI-Times" pitchFamily="2" charset="0"/>
              </a:rPr>
              <a:t> </a:t>
            </a:r>
            <a:endParaRPr lang="en-US" sz="2800" b="1">
              <a:latin typeface="VNI-Times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19400" y="4038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endParaRPr lang="en-US" sz="28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4038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endParaRPr lang="en-US" sz="28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31530" y="4038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endParaRPr lang="en-US" sz="28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24800" y="47227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endParaRPr lang="en-US" sz="28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96000" y="47244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endParaRPr lang="en-US" sz="28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05000" y="47244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endParaRPr lang="en-US" sz="28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4800" y="55626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7030A0"/>
                </a:solidFill>
                <a:sym typeface="Symbol"/>
              </a:rPr>
              <a:t> </a:t>
            </a:r>
            <a:r>
              <a:rPr lang="en-US" sz="2800" b="1" smtClean="0">
                <a:solidFill>
                  <a:srgbClr val="7030A0"/>
                </a:solidFill>
                <a:latin typeface="VNI-Times" pitchFamily="2" charset="0"/>
                <a:sym typeface="Symbol"/>
              </a:rPr>
              <a:t>Dung dòch KMnO</a:t>
            </a:r>
            <a:r>
              <a:rPr lang="en-US" sz="2800" b="1" baseline="-25000" smtClean="0">
                <a:solidFill>
                  <a:srgbClr val="7030A0"/>
                </a:solidFill>
                <a:latin typeface="VNI-Times" pitchFamily="2" charset="0"/>
                <a:sym typeface="Symbol"/>
              </a:rPr>
              <a:t>4</a:t>
            </a:r>
            <a:r>
              <a:rPr lang="en-US" sz="2800" b="1" smtClean="0">
                <a:solidFill>
                  <a:srgbClr val="7030A0"/>
                </a:solidFill>
                <a:latin typeface="VNI-Times" pitchFamily="2" charset="0"/>
                <a:sym typeface="Symbol"/>
              </a:rPr>
              <a:t> bò maát maøu , phaûn öùng duøng phaân bieät ankan vaø anken</a:t>
            </a:r>
            <a:endParaRPr lang="en-US" sz="2800" b="1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162800" cy="671512"/>
          </a:xfrm>
        </p:spPr>
        <p:txBody>
          <a:bodyPr/>
          <a:lstStyle/>
          <a:p>
            <a:pPr algn="l"/>
            <a:r>
              <a:rPr lang="en-US" sz="380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IV. </a:t>
            </a:r>
            <a:r>
              <a:rPr lang="en-US" sz="380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ÑIEÀU CHEÁ:</a:t>
            </a:r>
            <a:r>
              <a:rPr lang="vi-VN" sz="380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238250" y="1600200"/>
            <a:ext cx="4400550" cy="1581150"/>
            <a:chOff x="492" y="2400"/>
            <a:chExt cx="2772" cy="996"/>
          </a:xfrm>
        </p:grpSpPr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492" y="2472"/>
              <a:ext cx="139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cs typeface="Times New Roman" pitchFamily="18" charset="0"/>
                </a:rPr>
                <a:t>CH</a:t>
              </a:r>
              <a:r>
                <a:rPr lang="en-US" sz="3200" b="1" baseline="-30000">
                  <a:cs typeface="Times New Roman" pitchFamily="18" charset="0"/>
                </a:rPr>
                <a:t>3 </a:t>
              </a:r>
              <a:r>
                <a:rPr lang="en-US" sz="3200" b="1">
                  <a:cs typeface="Times New Roman" pitchFamily="18" charset="0"/>
                </a:rPr>
                <a:t>– CH</a:t>
              </a:r>
              <a:r>
                <a:rPr lang="en-US" sz="3200" b="1" baseline="-30000">
                  <a:cs typeface="Times New Roman" pitchFamily="18" charset="0"/>
                </a:rPr>
                <a:t>2</a:t>
              </a:r>
              <a:endParaRPr lang="vi-VN" sz="3200" b="1">
                <a:cs typeface="Times New Roman" pitchFamily="18" charset="0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2064" y="2400"/>
              <a:ext cx="1200" cy="528"/>
              <a:chOff x="1824" y="2112"/>
              <a:chExt cx="1008" cy="528"/>
            </a:xfrm>
          </p:grpSpPr>
          <p:sp>
            <p:nvSpPr>
              <p:cNvPr id="21517" name="Line 13"/>
              <p:cNvSpPr>
                <a:spLocks noChangeShapeType="1"/>
              </p:cNvSpPr>
              <p:nvPr/>
            </p:nvSpPr>
            <p:spPr bwMode="auto">
              <a:xfrm>
                <a:off x="1824" y="2400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18" name="Text Box 14"/>
              <p:cNvSpPr txBox="1">
                <a:spLocks noChangeArrowheads="1"/>
              </p:cNvSpPr>
              <p:nvPr/>
            </p:nvSpPr>
            <p:spPr bwMode="auto">
              <a:xfrm>
                <a:off x="1824" y="2112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/>
                  <a:t>H</a:t>
                </a:r>
                <a:r>
                  <a:rPr lang="en-US" sz="2400" b="1" baseline="-25000"/>
                  <a:t>2</a:t>
                </a:r>
                <a:r>
                  <a:rPr lang="en-US" sz="2400" b="1"/>
                  <a:t>SO</a:t>
                </a:r>
                <a:r>
                  <a:rPr lang="en-US" sz="2400" b="1" baseline="-25000"/>
                  <a:t>4</a:t>
                </a:r>
                <a:r>
                  <a:rPr lang="en-US" sz="2400" b="1">
                    <a:latin typeface="VNI-Times" pitchFamily="2" charset="0"/>
                  </a:rPr>
                  <a:t>ññ</a:t>
                </a:r>
                <a:endParaRPr lang="vi-VN" sz="2400" b="1"/>
              </a:p>
            </p:txBody>
          </p:sp>
          <p:sp>
            <p:nvSpPr>
              <p:cNvPr id="21519" name="Text Box 15"/>
              <p:cNvSpPr txBox="1">
                <a:spLocks noChangeArrowheads="1"/>
              </p:cNvSpPr>
              <p:nvPr/>
            </p:nvSpPr>
            <p:spPr bwMode="auto">
              <a:xfrm>
                <a:off x="1824" y="2352"/>
                <a:ext cx="9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/>
                  <a:t>&gt;170</a:t>
                </a:r>
                <a:r>
                  <a:rPr lang="en-US" sz="2400" b="1" baseline="30000"/>
                  <a:t>0</a:t>
                </a:r>
                <a:r>
                  <a:rPr lang="en-US" sz="2400" b="1"/>
                  <a:t>C</a:t>
                </a:r>
                <a:endParaRPr lang="vi-VN" sz="2400" b="1"/>
              </a:p>
            </p:txBody>
          </p:sp>
        </p:grp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>
              <a:off x="1380" y="284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22" name="Text Box 18"/>
            <p:cNvSpPr txBox="1">
              <a:spLocks noChangeArrowheads="1"/>
            </p:cNvSpPr>
            <p:nvPr/>
          </p:nvSpPr>
          <p:spPr bwMode="auto">
            <a:xfrm>
              <a:off x="1224" y="306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OH</a:t>
              </a:r>
              <a:endParaRPr lang="vi-VN" sz="2800" b="1"/>
            </a:p>
          </p:txBody>
        </p:sp>
      </p:grp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495300" y="2362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</a:pPr>
            <a:endParaRPr lang="vi-VN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495300" y="306705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</a:pPr>
            <a:endParaRPr lang="vi-VN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609600"/>
            <a:ext cx="525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u="sng" smtClean="0">
                <a:latin typeface="VNI-Times" pitchFamily="2" charset="0"/>
              </a:rPr>
              <a:t>Trong phoøng thí nghieäm:</a:t>
            </a:r>
          </a:p>
          <a:p>
            <a:pPr marL="514350" indent="-514350"/>
            <a:endParaRPr lang="en-US" sz="3200">
              <a:latin typeface="VNI-Times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3000" y="11430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VNI-Times" pitchFamily="2" charset="0"/>
              </a:rPr>
              <a:t>Töø ancol etylic </a:t>
            </a:r>
            <a:endParaRPr lang="en-US" sz="3200"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15" grpId="0" autoUpdateAnimBg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219200" y="1676400"/>
            <a:ext cx="4438650" cy="1581150"/>
            <a:chOff x="468" y="2400"/>
            <a:chExt cx="2796" cy="996"/>
          </a:xfrm>
        </p:grpSpPr>
        <p:sp>
          <p:nvSpPr>
            <p:cNvPr id="64516" name="Text Box 4"/>
            <p:cNvSpPr txBox="1">
              <a:spLocks noChangeArrowheads="1"/>
            </p:cNvSpPr>
            <p:nvPr/>
          </p:nvSpPr>
          <p:spPr bwMode="auto">
            <a:xfrm>
              <a:off x="492" y="2472"/>
              <a:ext cx="139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cs typeface="Times New Roman" pitchFamily="18" charset="0"/>
                </a:rPr>
                <a:t>CH</a:t>
              </a:r>
              <a:r>
                <a:rPr lang="en-US" sz="3200" b="1" baseline="-30000">
                  <a:cs typeface="Times New Roman" pitchFamily="18" charset="0"/>
                </a:rPr>
                <a:t>2 </a:t>
              </a:r>
              <a:r>
                <a:rPr lang="en-US" sz="3200" b="1">
                  <a:cs typeface="Times New Roman" pitchFamily="18" charset="0"/>
                </a:rPr>
                <a:t>– CH</a:t>
              </a:r>
              <a:r>
                <a:rPr lang="en-US" sz="3200" b="1" baseline="-30000">
                  <a:cs typeface="Times New Roman" pitchFamily="18" charset="0"/>
                </a:rPr>
                <a:t>2</a:t>
              </a:r>
              <a:endParaRPr lang="vi-VN" sz="3200" b="1">
                <a:cs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064" y="2400"/>
              <a:ext cx="1200" cy="528"/>
              <a:chOff x="1824" y="2112"/>
              <a:chExt cx="1008" cy="528"/>
            </a:xfrm>
          </p:grpSpPr>
          <p:sp>
            <p:nvSpPr>
              <p:cNvPr id="64518" name="Line 6"/>
              <p:cNvSpPr>
                <a:spLocks noChangeShapeType="1"/>
              </p:cNvSpPr>
              <p:nvPr/>
            </p:nvSpPr>
            <p:spPr bwMode="auto">
              <a:xfrm>
                <a:off x="1824" y="2400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4519" name="Text Box 7"/>
              <p:cNvSpPr txBox="1">
                <a:spLocks noChangeArrowheads="1"/>
              </p:cNvSpPr>
              <p:nvPr/>
            </p:nvSpPr>
            <p:spPr bwMode="auto">
              <a:xfrm>
                <a:off x="1824" y="2112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latin typeface="VNI-Times" pitchFamily="2" charset="0"/>
                  </a:rPr>
                  <a:t>H</a:t>
                </a:r>
                <a:r>
                  <a:rPr lang="en-US" sz="2400" b="1" baseline="-25000">
                    <a:latin typeface="VNI-Times" pitchFamily="2" charset="0"/>
                  </a:rPr>
                  <a:t>2</a:t>
                </a:r>
                <a:r>
                  <a:rPr lang="en-US" sz="2400" b="1">
                    <a:latin typeface="VNI-Times" pitchFamily="2" charset="0"/>
                  </a:rPr>
                  <a:t>SO</a:t>
                </a:r>
                <a:r>
                  <a:rPr lang="en-US" sz="2400" b="1" baseline="-25000">
                    <a:latin typeface="VNI-Times" pitchFamily="2" charset="0"/>
                  </a:rPr>
                  <a:t>4</a:t>
                </a:r>
                <a:r>
                  <a:rPr lang="en-US" sz="2400" b="1">
                    <a:latin typeface="VNI-Times" pitchFamily="2" charset="0"/>
                  </a:rPr>
                  <a:t>ññ</a:t>
                </a:r>
                <a:endParaRPr lang="vi-VN" sz="2400" b="1"/>
              </a:p>
            </p:txBody>
          </p:sp>
          <p:sp>
            <p:nvSpPr>
              <p:cNvPr id="64520" name="Text Box 8"/>
              <p:cNvSpPr txBox="1">
                <a:spLocks noChangeArrowheads="1"/>
              </p:cNvSpPr>
              <p:nvPr/>
            </p:nvSpPr>
            <p:spPr bwMode="auto">
              <a:xfrm>
                <a:off x="1824" y="2352"/>
                <a:ext cx="9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/>
                  <a:t>&gt;170</a:t>
                </a:r>
                <a:r>
                  <a:rPr lang="en-US" sz="2400" b="1" baseline="30000"/>
                  <a:t>0</a:t>
                </a:r>
                <a:r>
                  <a:rPr lang="en-US" sz="2400" b="1"/>
                  <a:t>C</a:t>
                </a:r>
                <a:endParaRPr lang="vi-VN" sz="2400" b="1"/>
              </a:p>
            </p:txBody>
          </p:sp>
        </p:grp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1380" y="284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23" name="Text Box 11"/>
            <p:cNvSpPr txBox="1">
              <a:spLocks noChangeArrowheads="1"/>
            </p:cNvSpPr>
            <p:nvPr/>
          </p:nvSpPr>
          <p:spPr bwMode="auto">
            <a:xfrm>
              <a:off x="1224" y="306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OH</a:t>
              </a:r>
              <a:endParaRPr lang="vi-VN" sz="2800" b="1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648" y="2844"/>
              <a:ext cx="0" cy="19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25" name="Text Box 13"/>
            <p:cNvSpPr txBox="1">
              <a:spLocks noChangeArrowheads="1"/>
            </p:cNvSpPr>
            <p:nvPr/>
          </p:nvSpPr>
          <p:spPr bwMode="auto">
            <a:xfrm>
              <a:off x="492" y="3069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/>
                <a:t>H</a:t>
              </a:r>
              <a:endParaRPr lang="vi-VN" sz="2800" b="1"/>
            </a:p>
          </p:txBody>
        </p: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468" y="2784"/>
              <a:ext cx="1212" cy="612"/>
              <a:chOff x="468" y="2784"/>
              <a:chExt cx="1212" cy="612"/>
            </a:xfrm>
          </p:grpSpPr>
          <p:sp>
            <p:nvSpPr>
              <p:cNvPr id="64528" name="Line 16"/>
              <p:cNvSpPr>
                <a:spLocks noChangeShapeType="1"/>
              </p:cNvSpPr>
              <p:nvPr/>
            </p:nvSpPr>
            <p:spPr bwMode="auto">
              <a:xfrm>
                <a:off x="480" y="3384"/>
                <a:ext cx="1200" cy="0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4529" name="Line 17"/>
              <p:cNvSpPr>
                <a:spLocks noChangeShapeType="1"/>
              </p:cNvSpPr>
              <p:nvPr/>
            </p:nvSpPr>
            <p:spPr bwMode="auto">
              <a:xfrm>
                <a:off x="468" y="3108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4530" name="Line 18"/>
              <p:cNvSpPr>
                <a:spLocks noChangeShapeType="1"/>
              </p:cNvSpPr>
              <p:nvPr/>
            </p:nvSpPr>
            <p:spPr bwMode="auto">
              <a:xfrm>
                <a:off x="468" y="3108"/>
                <a:ext cx="780" cy="0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4531" name="Line 19"/>
              <p:cNvSpPr>
                <a:spLocks noChangeShapeType="1"/>
              </p:cNvSpPr>
              <p:nvPr/>
            </p:nvSpPr>
            <p:spPr bwMode="auto">
              <a:xfrm flipV="1">
                <a:off x="1248" y="2784"/>
                <a:ext cx="0" cy="324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4532" name="Line 20"/>
              <p:cNvSpPr>
                <a:spLocks noChangeShapeType="1"/>
              </p:cNvSpPr>
              <p:nvPr/>
            </p:nvSpPr>
            <p:spPr bwMode="auto">
              <a:xfrm>
                <a:off x="1248" y="2796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4533" name="Line 21"/>
              <p:cNvSpPr>
                <a:spLocks noChangeShapeType="1"/>
              </p:cNvSpPr>
              <p:nvPr/>
            </p:nvSpPr>
            <p:spPr bwMode="auto">
              <a:xfrm flipV="1">
                <a:off x="1668" y="2784"/>
                <a:ext cx="0" cy="588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162800" cy="671512"/>
          </a:xfrm>
        </p:spPr>
        <p:txBody>
          <a:bodyPr/>
          <a:lstStyle/>
          <a:p>
            <a:pPr algn="l"/>
            <a:r>
              <a:rPr lang="en-US" sz="380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IV. </a:t>
            </a:r>
            <a:r>
              <a:rPr lang="en-US" sz="380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ÑIEÀU CHEÁ:</a:t>
            </a:r>
            <a:r>
              <a:rPr lang="vi-VN" sz="3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495300" y="38100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</a:pPr>
            <a:endParaRPr lang="vi-VN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495300" y="306705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</a:pPr>
            <a:endParaRPr lang="vi-VN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000" y="609600"/>
            <a:ext cx="525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u="sng" smtClean="0">
                <a:latin typeface="VNI-Times" pitchFamily="2" charset="0"/>
              </a:rPr>
              <a:t>Trong phoøng thí nghieäm:</a:t>
            </a:r>
          </a:p>
          <a:p>
            <a:pPr marL="514350" indent="-514350"/>
            <a:endParaRPr lang="en-US" sz="3200">
              <a:latin typeface="VNI-Times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3000" y="11430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VNI-Times" pitchFamily="2" charset="0"/>
              </a:rPr>
              <a:t>Töø ancol etylic </a:t>
            </a:r>
            <a:endParaRPr lang="en-US" sz="3200"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933450" y="1905000"/>
            <a:ext cx="4400550" cy="1581150"/>
            <a:chOff x="492" y="2400"/>
            <a:chExt cx="2772" cy="996"/>
          </a:xfrm>
        </p:grpSpPr>
        <p:sp>
          <p:nvSpPr>
            <p:cNvPr id="65540" name="Text Box 4"/>
            <p:cNvSpPr txBox="1">
              <a:spLocks noChangeArrowheads="1"/>
            </p:cNvSpPr>
            <p:nvPr/>
          </p:nvSpPr>
          <p:spPr bwMode="auto">
            <a:xfrm>
              <a:off x="492" y="2472"/>
              <a:ext cx="139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cs typeface="Times New Roman" pitchFamily="18" charset="0"/>
                </a:rPr>
                <a:t>CH</a:t>
              </a:r>
              <a:r>
                <a:rPr lang="en-US" sz="3200" b="1" baseline="-30000">
                  <a:cs typeface="Times New Roman" pitchFamily="18" charset="0"/>
                </a:rPr>
                <a:t>3 </a:t>
              </a:r>
              <a:r>
                <a:rPr lang="en-US" sz="3200" b="1">
                  <a:cs typeface="Times New Roman" pitchFamily="18" charset="0"/>
                </a:rPr>
                <a:t>– CH</a:t>
              </a:r>
              <a:r>
                <a:rPr lang="en-US" sz="3200" b="1" baseline="-30000">
                  <a:cs typeface="Times New Roman" pitchFamily="18" charset="0"/>
                </a:rPr>
                <a:t>2</a:t>
              </a:r>
              <a:endParaRPr lang="vi-VN" sz="3200" b="1">
                <a:cs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064" y="2400"/>
              <a:ext cx="1200" cy="528"/>
              <a:chOff x="1824" y="2112"/>
              <a:chExt cx="1008" cy="528"/>
            </a:xfrm>
          </p:grpSpPr>
          <p:sp>
            <p:nvSpPr>
              <p:cNvPr id="65542" name="Line 6"/>
              <p:cNvSpPr>
                <a:spLocks noChangeShapeType="1"/>
              </p:cNvSpPr>
              <p:nvPr/>
            </p:nvSpPr>
            <p:spPr bwMode="auto">
              <a:xfrm>
                <a:off x="1824" y="2400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5543" name="Text Box 7"/>
              <p:cNvSpPr txBox="1">
                <a:spLocks noChangeArrowheads="1"/>
              </p:cNvSpPr>
              <p:nvPr/>
            </p:nvSpPr>
            <p:spPr bwMode="auto">
              <a:xfrm>
                <a:off x="1824" y="2112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/>
                  <a:t>H</a:t>
                </a:r>
                <a:r>
                  <a:rPr lang="en-US" sz="2400" b="1" baseline="-25000"/>
                  <a:t>2</a:t>
                </a:r>
                <a:r>
                  <a:rPr lang="en-US" sz="2400" b="1"/>
                  <a:t>SO</a:t>
                </a:r>
                <a:r>
                  <a:rPr lang="en-US" sz="2400" b="1" baseline="-25000"/>
                  <a:t>4</a:t>
                </a:r>
                <a:r>
                  <a:rPr lang="en-US" sz="2400" b="1">
                    <a:latin typeface="VNI-Times" pitchFamily="2" charset="0"/>
                  </a:rPr>
                  <a:t>ññ</a:t>
                </a:r>
                <a:endParaRPr lang="vi-VN" sz="2400" b="1"/>
              </a:p>
            </p:txBody>
          </p:sp>
          <p:sp>
            <p:nvSpPr>
              <p:cNvPr id="65544" name="Text Box 8"/>
              <p:cNvSpPr txBox="1">
                <a:spLocks noChangeArrowheads="1"/>
              </p:cNvSpPr>
              <p:nvPr/>
            </p:nvSpPr>
            <p:spPr bwMode="auto">
              <a:xfrm>
                <a:off x="1824" y="2352"/>
                <a:ext cx="9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/>
                  <a:t> </a:t>
                </a:r>
                <a:r>
                  <a:rPr lang="en-US" sz="2400" b="1" smtClean="0"/>
                  <a:t>  </a:t>
                </a:r>
                <a:r>
                  <a:rPr lang="en-US" sz="2400" b="1" smtClean="0"/>
                  <a:t>170</a:t>
                </a:r>
                <a:r>
                  <a:rPr lang="en-US" sz="2400" b="1" baseline="30000" smtClean="0"/>
                  <a:t>0</a:t>
                </a:r>
                <a:r>
                  <a:rPr lang="en-US" sz="2400" b="1" smtClean="0"/>
                  <a:t>C</a:t>
                </a:r>
                <a:endParaRPr lang="vi-VN" sz="2400" b="1"/>
              </a:p>
            </p:txBody>
          </p:sp>
        </p:grpSp>
        <p:sp>
          <p:nvSpPr>
            <p:cNvPr id="65546" name="Line 10"/>
            <p:cNvSpPr>
              <a:spLocks noChangeShapeType="1"/>
            </p:cNvSpPr>
            <p:nvPr/>
          </p:nvSpPr>
          <p:spPr bwMode="auto">
            <a:xfrm>
              <a:off x="1380" y="284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47" name="Text Box 11"/>
            <p:cNvSpPr txBox="1">
              <a:spLocks noChangeArrowheads="1"/>
            </p:cNvSpPr>
            <p:nvPr/>
          </p:nvSpPr>
          <p:spPr bwMode="auto">
            <a:xfrm>
              <a:off x="1224" y="306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OH</a:t>
              </a:r>
              <a:endParaRPr lang="vi-VN" sz="2800" b="1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562600" y="2057400"/>
            <a:ext cx="3505200" cy="579438"/>
            <a:chOff x="3504" y="2496"/>
            <a:chExt cx="2208" cy="365"/>
          </a:xfrm>
        </p:grpSpPr>
        <p:sp>
          <p:nvSpPr>
            <p:cNvPr id="65545" name="Text Box 9"/>
            <p:cNvSpPr txBox="1">
              <a:spLocks noChangeArrowheads="1"/>
            </p:cNvSpPr>
            <p:nvPr/>
          </p:nvSpPr>
          <p:spPr bwMode="auto">
            <a:xfrm>
              <a:off x="3504" y="2496"/>
              <a:ext cx="220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cs typeface="Times New Roman" pitchFamily="18" charset="0"/>
                </a:rPr>
                <a:t>CH</a:t>
              </a:r>
              <a:r>
                <a:rPr lang="en-US" sz="3200" b="1" baseline="-30000">
                  <a:cs typeface="Times New Roman" pitchFamily="18" charset="0"/>
                </a:rPr>
                <a:t>2     </a:t>
              </a:r>
              <a:r>
                <a:rPr lang="en-US" sz="3200" b="1">
                  <a:cs typeface="Times New Roman" pitchFamily="18" charset="0"/>
                </a:rPr>
                <a:t>CH</a:t>
              </a:r>
              <a:r>
                <a:rPr lang="en-US" sz="3200" b="1" baseline="-30000">
                  <a:cs typeface="Times New Roman" pitchFamily="18" charset="0"/>
                </a:rPr>
                <a:t>2 </a:t>
              </a:r>
              <a:r>
                <a:rPr lang="en-US" sz="3200" b="1">
                  <a:cs typeface="Times New Roman" pitchFamily="18" charset="0"/>
                </a:rPr>
                <a:t>+ H</a:t>
              </a:r>
              <a:r>
                <a:rPr lang="en-US" sz="3200" b="1" baseline="-30000">
                  <a:cs typeface="Times New Roman" pitchFamily="18" charset="0"/>
                </a:rPr>
                <a:t>2</a:t>
              </a:r>
              <a:r>
                <a:rPr lang="en-US" sz="3200" b="1">
                  <a:cs typeface="Times New Roman" pitchFamily="18" charset="0"/>
                </a:rPr>
                <a:t>O </a:t>
              </a:r>
              <a:endParaRPr lang="vi-VN" sz="3200" b="1">
                <a:cs typeface="Times New Roman" pitchFamily="18" charset="0"/>
              </a:endParaRPr>
            </a:p>
          </p:txBody>
        </p:sp>
        <p:sp>
          <p:nvSpPr>
            <p:cNvPr id="65550" name="Line 14"/>
            <p:cNvSpPr>
              <a:spLocks noChangeShapeType="1"/>
            </p:cNvSpPr>
            <p:nvPr/>
          </p:nvSpPr>
          <p:spPr bwMode="auto">
            <a:xfrm>
              <a:off x="3936" y="272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51" name="Line 15"/>
            <p:cNvSpPr>
              <a:spLocks noChangeShapeType="1"/>
            </p:cNvSpPr>
            <p:nvPr/>
          </p:nvSpPr>
          <p:spPr bwMode="auto">
            <a:xfrm>
              <a:off x="3936" y="2664"/>
              <a:ext cx="14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162800" cy="671512"/>
          </a:xfrm>
        </p:spPr>
        <p:txBody>
          <a:bodyPr/>
          <a:lstStyle/>
          <a:p>
            <a:pPr algn="l"/>
            <a:r>
              <a:rPr lang="en-US" sz="380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IV. </a:t>
            </a:r>
            <a:r>
              <a:rPr lang="en-US" sz="380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ÑIEÀU CHEÁ:</a:t>
            </a:r>
            <a:r>
              <a:rPr lang="vi-VN" sz="3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95300" y="2362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</a:pPr>
            <a:endParaRPr lang="vi-VN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95300" y="306705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</a:pPr>
            <a:endParaRPr lang="vi-VN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000" y="609600"/>
            <a:ext cx="525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u="sng" smtClean="0">
                <a:latin typeface="VNI-Times" pitchFamily="2" charset="0"/>
              </a:rPr>
              <a:t>Trong phoøng thí nghieäm:</a:t>
            </a:r>
          </a:p>
          <a:p>
            <a:pPr marL="514350" indent="-514350"/>
            <a:endParaRPr lang="en-US" sz="3200">
              <a:latin typeface="VNI-Times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43000" y="11430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VNI-Times" pitchFamily="2" charset="0"/>
              </a:rPr>
              <a:t>Töø ancol etylic </a:t>
            </a:r>
            <a:endParaRPr lang="en-US" sz="3200">
              <a:latin typeface="VNI-Times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" y="34290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VNI-Times" pitchFamily="2" charset="0"/>
              </a:rPr>
              <a:t>2. </a:t>
            </a:r>
            <a:r>
              <a:rPr lang="en-US" sz="3200" b="1" u="sng" smtClean="0">
                <a:latin typeface="VNI-Times" pitchFamily="2" charset="0"/>
              </a:rPr>
              <a:t>Trong coâng nghieäp: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90600" y="39624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VNI-Times" pitchFamily="2" charset="0"/>
              </a:rPr>
              <a:t>Töø ankan</a:t>
            </a:r>
            <a:r>
              <a:rPr lang="en-US" sz="2800" smtClean="0">
                <a:latin typeface="VNI-Times" pitchFamily="2" charset="0"/>
              </a:rPr>
              <a:t>:</a:t>
            </a:r>
            <a:endParaRPr lang="en-US" sz="2800">
              <a:latin typeface="VNI-Times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43000" y="48006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VNI-Times" pitchFamily="2" charset="0"/>
              </a:rPr>
              <a:t>C</a:t>
            </a:r>
            <a:r>
              <a:rPr lang="en-US" sz="3200" baseline="-25000" smtClean="0">
                <a:latin typeface="VNI-Times" pitchFamily="2" charset="0"/>
              </a:rPr>
              <a:t>n</a:t>
            </a:r>
            <a:r>
              <a:rPr lang="en-US" sz="3200" smtClean="0">
                <a:latin typeface="VNI-Times" pitchFamily="2" charset="0"/>
              </a:rPr>
              <a:t> H</a:t>
            </a:r>
            <a:r>
              <a:rPr lang="en-US" sz="3200" baseline="-25000" smtClean="0">
                <a:latin typeface="VNI-Times" pitchFamily="2" charset="0"/>
              </a:rPr>
              <a:t>2n +2</a:t>
            </a:r>
            <a:r>
              <a:rPr lang="en-US" sz="3200" smtClean="0">
                <a:latin typeface="VNI-Times" pitchFamily="2" charset="0"/>
              </a:rPr>
              <a:t>       </a:t>
            </a:r>
            <a:r>
              <a:rPr lang="en-US" sz="3200" baseline="-25000" smtClean="0">
                <a:latin typeface="VNI-Times" pitchFamily="2" charset="0"/>
              </a:rPr>
              <a:t>          </a:t>
            </a:r>
            <a:endParaRPr lang="en-US" sz="3200">
              <a:latin typeface="VNI-Times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71800" y="4630365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VNI-Times" pitchFamily="2" charset="0"/>
              </a:rPr>
              <a:t>t</a:t>
            </a:r>
            <a:r>
              <a:rPr lang="en-US" sz="2000" baseline="30000" smtClean="0">
                <a:latin typeface="VNI-Times" pitchFamily="2" charset="0"/>
              </a:rPr>
              <a:t>0</a:t>
            </a:r>
            <a:r>
              <a:rPr lang="en-US" sz="2000" smtClean="0">
                <a:latin typeface="VNI-Times" pitchFamily="2" charset="0"/>
              </a:rPr>
              <a:t> ,p,xt</a:t>
            </a:r>
            <a:endParaRPr lang="en-US" sz="2000">
              <a:latin typeface="VNI-Times" pitchFamily="2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833995" y="5149185"/>
            <a:ext cx="10972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038600" y="4800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VNI-Times" pitchFamily="2" charset="0"/>
              </a:rPr>
              <a:t>C</a:t>
            </a:r>
            <a:r>
              <a:rPr lang="en-US" sz="3200" baseline="-25000" smtClean="0">
                <a:latin typeface="VNI-Times" pitchFamily="2" charset="0"/>
              </a:rPr>
              <a:t>n</a:t>
            </a:r>
            <a:r>
              <a:rPr lang="en-US" sz="3200" smtClean="0">
                <a:latin typeface="VNI-Times" pitchFamily="2" charset="0"/>
              </a:rPr>
              <a:t> H</a:t>
            </a:r>
            <a:r>
              <a:rPr lang="en-US" sz="3200" baseline="-25000" smtClean="0">
                <a:latin typeface="VNI-Times" pitchFamily="2" charset="0"/>
              </a:rPr>
              <a:t>2n</a:t>
            </a:r>
            <a:r>
              <a:rPr lang="en-US" sz="3200" smtClean="0">
                <a:latin typeface="VNI-Times" pitchFamily="2" charset="0"/>
              </a:rPr>
              <a:t> + H</a:t>
            </a:r>
            <a:r>
              <a:rPr lang="en-US" sz="3200" baseline="-25000" smtClean="0">
                <a:latin typeface="VNI-Times" pitchFamily="2" charset="0"/>
              </a:rPr>
              <a:t>2</a:t>
            </a:r>
            <a:r>
              <a:rPr lang="en-US" sz="3200" smtClean="0">
                <a:latin typeface="VNI-Times" pitchFamily="2" charset="0"/>
              </a:rPr>
              <a:t>       </a:t>
            </a:r>
            <a:r>
              <a:rPr lang="en-US" sz="3200" baseline="-25000" smtClean="0">
                <a:latin typeface="VNI-Times" pitchFamily="2" charset="0"/>
              </a:rPr>
              <a:t>          </a:t>
            </a:r>
            <a:endParaRPr lang="en-US" sz="3200">
              <a:latin typeface="VNI-Times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25755" y="5556105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VNI-Times" pitchFamily="2" charset="0"/>
              </a:rPr>
              <a:t>CH</a:t>
            </a:r>
            <a:r>
              <a:rPr lang="en-US" sz="3200" baseline="-25000" smtClean="0">
                <a:latin typeface="VNI-Times" pitchFamily="2" charset="0"/>
              </a:rPr>
              <a:t>3</a:t>
            </a:r>
            <a:r>
              <a:rPr lang="en-US" sz="3200" smtClean="0">
                <a:latin typeface="VNI-Times" pitchFamily="2" charset="0"/>
              </a:rPr>
              <a:t> – CH</a:t>
            </a:r>
            <a:r>
              <a:rPr lang="en-US" sz="3200" baseline="-25000" smtClean="0">
                <a:latin typeface="VNI-Times" pitchFamily="2" charset="0"/>
              </a:rPr>
              <a:t>3 </a:t>
            </a:r>
            <a:r>
              <a:rPr lang="en-US" sz="3200" smtClean="0">
                <a:latin typeface="VNI-Times" pitchFamily="2" charset="0"/>
              </a:rPr>
              <a:t>      </a:t>
            </a:r>
            <a:r>
              <a:rPr lang="en-US" sz="3200" baseline="-25000" smtClean="0">
                <a:latin typeface="VNI-Times" pitchFamily="2" charset="0"/>
              </a:rPr>
              <a:t>          </a:t>
            </a:r>
            <a:endParaRPr lang="en-US" sz="3200">
              <a:latin typeface="VNI-Times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7470" y="5405325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VNI-Times" pitchFamily="2" charset="0"/>
              </a:rPr>
              <a:t>t</a:t>
            </a:r>
            <a:r>
              <a:rPr lang="en-US" sz="2000" baseline="30000" smtClean="0">
                <a:latin typeface="VNI-Times" pitchFamily="2" charset="0"/>
              </a:rPr>
              <a:t>0</a:t>
            </a:r>
            <a:r>
              <a:rPr lang="en-US" sz="2000" smtClean="0">
                <a:latin typeface="VNI-Times" pitchFamily="2" charset="0"/>
              </a:rPr>
              <a:t> ,p,xt</a:t>
            </a:r>
            <a:endParaRPr lang="en-US" sz="2000">
              <a:latin typeface="VNI-Times" pitchFamily="2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869665" y="5924145"/>
            <a:ext cx="10972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074270" y="5575560"/>
            <a:ext cx="3621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VNI-Times" pitchFamily="2" charset="0"/>
              </a:rPr>
              <a:t>CH</a:t>
            </a:r>
            <a:r>
              <a:rPr lang="en-US" sz="3200" baseline="-25000" smtClean="0">
                <a:latin typeface="VNI-Times" pitchFamily="2" charset="0"/>
              </a:rPr>
              <a:t>2</a:t>
            </a:r>
            <a:r>
              <a:rPr lang="en-US" sz="3200" smtClean="0">
                <a:latin typeface="VNI-Times" pitchFamily="2" charset="0"/>
              </a:rPr>
              <a:t> = CH</a:t>
            </a:r>
            <a:r>
              <a:rPr lang="en-US" sz="3200" baseline="-25000" smtClean="0">
                <a:latin typeface="VNI-Times" pitchFamily="2" charset="0"/>
              </a:rPr>
              <a:t>2</a:t>
            </a:r>
            <a:r>
              <a:rPr lang="en-US" sz="3200" smtClean="0">
                <a:latin typeface="VNI-Times" pitchFamily="2" charset="0"/>
              </a:rPr>
              <a:t> + H</a:t>
            </a:r>
            <a:r>
              <a:rPr lang="en-US" sz="3200" baseline="-25000" smtClean="0">
                <a:latin typeface="VNI-Times" pitchFamily="2" charset="0"/>
              </a:rPr>
              <a:t>2</a:t>
            </a:r>
            <a:r>
              <a:rPr lang="en-US" sz="3200" smtClean="0">
                <a:latin typeface="VNI-Times" pitchFamily="2" charset="0"/>
              </a:rPr>
              <a:t>       </a:t>
            </a:r>
            <a:r>
              <a:rPr lang="en-US" sz="3200" baseline="-25000" smtClean="0">
                <a:latin typeface="VNI-Times" pitchFamily="2" charset="0"/>
              </a:rPr>
              <a:t>          </a:t>
            </a:r>
            <a:endParaRPr lang="en-US" sz="3200">
              <a:latin typeface="VNI-Times" pitchFamily="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39685" y="605061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VNI-Times" pitchFamily="2" charset="0"/>
              </a:rPr>
              <a:t>etan                       etilen </a:t>
            </a:r>
            <a:endParaRPr lang="en-US" sz="3200">
              <a:solidFill>
                <a:srgbClr val="FF0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00"/>
                            </p:stCondLst>
                            <p:childTnLst>
                              <p:par>
                                <p:cTn id="4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300"/>
                            </p:stCondLst>
                            <p:childTnLst>
                              <p:par>
                                <p:cTn id="6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6" grpId="0"/>
      <p:bldP spid="37" grpId="0"/>
      <p:bldP spid="38" grpId="0"/>
      <p:bldP spid="40" grpId="0"/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Oval 2"/>
          <p:cNvSpPr>
            <a:spLocks noChangeArrowheads="1"/>
          </p:cNvSpPr>
          <p:nvPr/>
        </p:nvSpPr>
        <p:spPr bwMode="auto">
          <a:xfrm>
            <a:off x="3352800" y="2667000"/>
            <a:ext cx="2362200" cy="1219200"/>
          </a:xfrm>
          <a:prstGeom prst="ellipse">
            <a:avLst/>
          </a:prstGeom>
          <a:solidFill>
            <a:srgbClr val="93EB6B"/>
          </a:solidFill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clieu" pitchFamily="2" charset="0"/>
              </a:rPr>
              <a:t>ANKEN</a:t>
            </a: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V="1">
            <a:off x="5181600" y="2133600"/>
            <a:ext cx="1295400" cy="609600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5181600" y="3810000"/>
            <a:ext cx="1447800" cy="990600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H="1" flipV="1">
            <a:off x="2667000" y="2057400"/>
            <a:ext cx="1295400" cy="685800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 flipH="1">
            <a:off x="2895600" y="3886200"/>
            <a:ext cx="1085850" cy="742950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6096000" y="685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i="1">
              <a:latin typeface="Baclieu" pitchFamily="2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477000" y="304800"/>
            <a:ext cx="1676400" cy="2057400"/>
            <a:chOff x="4416" y="0"/>
            <a:chExt cx="1056" cy="1632"/>
          </a:xfrm>
        </p:grpSpPr>
        <p:pic>
          <p:nvPicPr>
            <p:cNvPr id="49161" name="Picture 9" descr="images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16" y="0"/>
              <a:ext cx="1056" cy="1632"/>
            </a:xfrm>
            <a:prstGeom prst="rect">
              <a:avLst/>
            </a:prstGeom>
            <a:noFill/>
          </p:spPr>
        </p:pic>
        <p:sp>
          <p:nvSpPr>
            <p:cNvPr id="49162" name="Text Box 10"/>
            <p:cNvSpPr txBox="1">
              <a:spLocks noChangeArrowheads="1"/>
            </p:cNvSpPr>
            <p:nvPr/>
          </p:nvSpPr>
          <p:spPr bwMode="auto">
            <a:xfrm>
              <a:off x="4655" y="864"/>
              <a:ext cx="625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i="1">
                  <a:solidFill>
                    <a:srgbClr val="FF3300"/>
                  </a:solidFill>
                  <a:latin typeface="Baclieu" pitchFamily="2" charset="0"/>
                </a:rPr>
                <a:t>45</a:t>
              </a:r>
              <a:r>
                <a:rPr lang="en-US" sz="3200" i="1" baseline="30000">
                  <a:solidFill>
                    <a:srgbClr val="FF3300"/>
                  </a:solidFill>
                  <a:latin typeface="Baclieu" pitchFamily="2" charset="0"/>
                </a:rPr>
                <a:t>0</a:t>
              </a:r>
              <a:endParaRPr lang="en-US" sz="3200" i="1">
                <a:solidFill>
                  <a:srgbClr val="FF3300"/>
                </a:solidFill>
                <a:latin typeface="Baclieu" pitchFamily="2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62000" y="304800"/>
            <a:ext cx="1828800" cy="2362200"/>
            <a:chOff x="240" y="192"/>
            <a:chExt cx="1200" cy="1632"/>
          </a:xfrm>
        </p:grpSpPr>
        <p:pic>
          <p:nvPicPr>
            <p:cNvPr id="49164" name="Picture 12" descr="CAQ8PJ3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0" y="192"/>
              <a:ext cx="1200" cy="1632"/>
            </a:xfrm>
            <a:prstGeom prst="rect">
              <a:avLst/>
            </a:prstGeom>
            <a:noFill/>
          </p:spPr>
        </p:pic>
        <p:sp>
          <p:nvSpPr>
            <p:cNvPr id="49165" name="Text Box 13"/>
            <p:cNvSpPr txBox="1">
              <a:spLocks noChangeArrowheads="1"/>
            </p:cNvSpPr>
            <p:nvPr/>
          </p:nvSpPr>
          <p:spPr bwMode="auto">
            <a:xfrm>
              <a:off x="465" y="901"/>
              <a:ext cx="874" cy="40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i="1">
                  <a:solidFill>
                    <a:schemeClr val="hlink"/>
                  </a:solidFill>
                  <a:latin typeface="VNI-Times" pitchFamily="2" charset="0"/>
                </a:rPr>
                <a:t>Giaám</a:t>
              </a:r>
              <a:r>
                <a:rPr lang="en-US" sz="1800" i="1">
                  <a:solidFill>
                    <a:schemeClr val="hlink"/>
                  </a:solidFill>
                  <a:latin typeface="VNI-Times" pitchFamily="2" charset="0"/>
                </a:rPr>
                <a:t> </a:t>
              </a:r>
            </a:p>
          </p:txBody>
        </p:sp>
      </p:grpSp>
      <p:sp>
        <p:nvSpPr>
          <p:cNvPr id="49169" name="Oval 17"/>
          <p:cNvSpPr>
            <a:spLocks noChangeArrowheads="1"/>
          </p:cNvSpPr>
          <p:nvPr/>
        </p:nvSpPr>
        <p:spPr bwMode="auto">
          <a:xfrm>
            <a:off x="6019800" y="4800600"/>
            <a:ext cx="2667000" cy="1066800"/>
          </a:xfrm>
          <a:prstGeom prst="ellipse">
            <a:avLst/>
          </a:prstGeom>
          <a:solidFill>
            <a:srgbClr val="6DEDE1"/>
          </a:solidFill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i="1">
                <a:solidFill>
                  <a:srgbClr val="0000FF"/>
                </a:solidFill>
                <a:latin typeface="VNI-Auchon" pitchFamily="2" charset="0"/>
              </a:rPr>
              <a:t>DX  HALOGEN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6858000" y="2133600"/>
            <a:ext cx="160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Auchon" pitchFamily="2" charset="0"/>
              </a:rPr>
              <a:t>ancol</a:t>
            </a:r>
            <a:endParaRPr lang="en-US" sz="44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NI-Auchon" pitchFamily="2" charset="0"/>
            </a:endParaRP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533400" y="2590800"/>
            <a:ext cx="236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Axit axetic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381000" y="57150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nhöïa PE </a:t>
            </a:r>
            <a:r>
              <a:rPr lang="en-US" sz="32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; </a:t>
            </a:r>
            <a:r>
              <a:rPr lang="en-US" sz="3200" b="1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PP</a:t>
            </a:r>
            <a:endParaRPr lang="en-US" sz="3200" b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NI-Times" pitchFamily="2" charset="0"/>
            </a:endParaRP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2819400" y="457200"/>
            <a:ext cx="3505200" cy="584775"/>
          </a:xfrm>
          <a:prstGeom prst="rect">
            <a:avLst/>
          </a:prstGeom>
          <a:solidFill>
            <a:srgbClr val="83E0ED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V – ÖÙNG DUÏNG:</a:t>
            </a:r>
          </a:p>
        </p:txBody>
      </p:sp>
      <p:pic>
        <p:nvPicPr>
          <p:cNvPr id="49176" name="Picture 24" descr="Blue_Votive_th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495800"/>
            <a:ext cx="2286000" cy="1176338"/>
          </a:xfrm>
          <a:prstGeom prst="rect">
            <a:avLst/>
          </a:prstGeom>
          <a:noFill/>
        </p:spPr>
      </p:pic>
      <p:pic>
        <p:nvPicPr>
          <p:cNvPr id="49177" name="Picture 25" descr="c_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838200"/>
            <a:ext cx="1112838" cy="1462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5" grpId="0" animBg="1"/>
      <p:bldP spid="49156" grpId="0" animBg="1"/>
      <p:bldP spid="49157" grpId="0" animBg="1"/>
      <p:bldP spid="49158" grpId="0" animBg="1"/>
      <p:bldP spid="49169" grpId="0" animBg="1"/>
      <p:bldP spid="49170" grpId="0"/>
      <p:bldP spid="49171" grpId="0"/>
      <p:bldP spid="4917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Palatin" pitchFamily="2" charset="0"/>
              </a:rPr>
              <a:t>V</a:t>
            </a:r>
            <a:r>
              <a:rPr lang="en-US" sz="4000" b="1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Palatin" pitchFamily="2" charset="0"/>
              </a:rPr>
              <a:t>. </a:t>
            </a:r>
            <a:r>
              <a:rPr lang="en-US" sz="40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Palatin" pitchFamily="2" charset="0"/>
              </a:rPr>
              <a:t>ÖÙNG DUÏNG CUÛA ANKEN</a:t>
            </a:r>
            <a:r>
              <a:rPr lang="en-US" sz="4000">
                <a:latin typeface="VNI-Palatin" pitchFamily="2" charset="0"/>
              </a:rPr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6172200" cy="2667000"/>
          </a:xfrm>
          <a:solidFill>
            <a:srgbClr val="FFC1FF"/>
          </a:solidFill>
          <a:ln w="76200">
            <a:solidFill>
              <a:srgbClr val="008000"/>
            </a:solidFill>
          </a:ln>
        </p:spPr>
        <p:txBody>
          <a:bodyPr>
            <a:normAutofit lnSpcReduction="10000"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v"/>
            </a:pPr>
            <a:r>
              <a:rPr lang="en-US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DUØNG ÑIEÀU CHEÁ RÖÔÏU </a:t>
            </a:r>
          </a:p>
          <a:p>
            <a:pPr>
              <a:buClr>
                <a:srgbClr val="FF3300"/>
              </a:buClr>
              <a:buFont typeface="Wingdings" pitchFamily="2" charset="2"/>
              <a:buChar char="v"/>
            </a:pPr>
            <a:r>
              <a:rPr lang="en-US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SAÛN XUAÁT AXIT AXETIC</a:t>
            </a:r>
          </a:p>
          <a:p>
            <a:pPr>
              <a:buClr>
                <a:srgbClr val="FF3300"/>
              </a:buClr>
              <a:buFont typeface="Wingdings" pitchFamily="2" charset="2"/>
              <a:buChar char="v"/>
            </a:pPr>
            <a:r>
              <a:rPr lang="en-US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TOÅNG HÔÏP CHAÁT DEÛO ( PE, PP).</a:t>
            </a:r>
          </a:p>
          <a:p>
            <a:pPr>
              <a:buClr>
                <a:srgbClr val="FF3300"/>
              </a:buClr>
              <a:buFont typeface="Wingdings" pitchFamily="2" charset="2"/>
              <a:buChar char="v"/>
            </a:pPr>
            <a:r>
              <a:rPr lang="en-US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DAÃN XUAÁT HALOGEN</a:t>
            </a:r>
          </a:p>
        </p:txBody>
      </p:sp>
      <p:sp>
        <p:nvSpPr>
          <p:cNvPr id="675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" y="6096000"/>
            <a:ext cx="685800" cy="4572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14600" y="457200"/>
            <a:ext cx="3886200" cy="584775"/>
          </a:xfrm>
          <a:prstGeom prst="rect">
            <a:avLst/>
          </a:prstGeom>
          <a:solidFill>
            <a:srgbClr val="EAFA9A"/>
          </a:solidFill>
          <a:ln w="5715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VNI-Times" pitchFamily="2" charset="0"/>
              </a:rPr>
              <a:t>Phaàn  Cuûng coá baøi 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971800" y="1524000"/>
            <a:ext cx="2895600" cy="369332"/>
          </a:xfrm>
          <a:prstGeom prst="rect">
            <a:avLst/>
          </a:prstGeom>
          <a:solidFill>
            <a:srgbClr val="F8B0F8"/>
          </a:solidFill>
          <a:ln w="381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HOAÙ TÍNH ANKEN</a:t>
            </a: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H="1">
            <a:off x="1524000" y="2057400"/>
            <a:ext cx="2057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VNI-Times" pitchFamily="2" charset="0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4419600" y="20574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VNI-Times" pitchFamily="2" charset="0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5410200" y="20574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VNI-Times" pitchFamily="2" charset="0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85800" y="3200400"/>
            <a:ext cx="1752600" cy="369332"/>
          </a:xfrm>
          <a:prstGeom prst="rect">
            <a:avLst/>
          </a:prstGeom>
          <a:solidFill>
            <a:srgbClr val="66FFFF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P/U COÄNG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72200" y="3200400"/>
            <a:ext cx="2667000" cy="369332"/>
          </a:xfrm>
          <a:prstGeom prst="rect">
            <a:avLst/>
          </a:prstGeom>
          <a:solidFill>
            <a:srgbClr val="66FFFF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P/U TRUØNG HÔÏP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429000" y="3276600"/>
            <a:ext cx="2209800" cy="369332"/>
          </a:xfrm>
          <a:prstGeom prst="rect">
            <a:avLst/>
          </a:prstGeom>
          <a:solidFill>
            <a:srgbClr val="66FFFF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P/U OXYHOAÙ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1295400" y="3733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VNI-Times" pitchFamily="2" charset="0"/>
            </a:endParaRP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304800" y="4191000"/>
            <a:ext cx="3352800" cy="369332"/>
          </a:xfrm>
          <a:prstGeom prst="rect">
            <a:avLst/>
          </a:prstGeom>
          <a:solidFill>
            <a:srgbClr val="FBD3FB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 Vôùi t/n ñoái xöùng Br</a:t>
            </a:r>
            <a:r>
              <a:rPr lang="en-US" baseline="-25000">
                <a:latin typeface="VNI-Times" pitchFamily="2" charset="0"/>
              </a:rPr>
              <a:t>2</a:t>
            </a:r>
            <a:r>
              <a:rPr lang="en-US">
                <a:latin typeface="VNI-Times" pitchFamily="2" charset="0"/>
              </a:rPr>
              <a:t> ,H</a:t>
            </a:r>
            <a:r>
              <a:rPr lang="en-US" baseline="-25000">
                <a:latin typeface="VNI-Times" pitchFamily="2" charset="0"/>
              </a:rPr>
              <a:t>2</a:t>
            </a:r>
            <a:endParaRPr lang="en-US">
              <a:latin typeface="VNI-Times" pitchFamily="2" charset="0"/>
            </a:endParaRP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81000" y="4953000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NI-Times" pitchFamily="2" charset="0"/>
            </a:endParaRP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04800" y="4953000"/>
            <a:ext cx="3352800" cy="677108"/>
          </a:xfrm>
          <a:prstGeom prst="rect">
            <a:avLst/>
          </a:prstGeom>
          <a:solidFill>
            <a:srgbClr val="EFFBB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VNI-Times" pitchFamily="2" charset="0"/>
              </a:rPr>
              <a:t>vôùi t/n khoâng ñoái xöùngHX hay H</a:t>
            </a:r>
            <a:r>
              <a:rPr lang="en-US" sz="1800" baseline="-25000">
                <a:latin typeface="VNI-Times" pitchFamily="2" charset="0"/>
              </a:rPr>
              <a:t>2</a:t>
            </a:r>
            <a:r>
              <a:rPr lang="en-US" sz="1800">
                <a:latin typeface="VNI-Times" pitchFamily="2" charset="0"/>
              </a:rPr>
              <a:t>O</a:t>
            </a:r>
            <a:r>
              <a:rPr lang="en-US" sz="2000">
                <a:latin typeface="VNI-Times" pitchFamily="2" charset="0"/>
              </a:rPr>
              <a:t>  </a:t>
            </a:r>
            <a:r>
              <a:rPr lang="en-US" sz="1800">
                <a:latin typeface="VNI-Times" pitchFamily="2" charset="0"/>
              </a:rPr>
              <a:t>(quy taéc Mac cop nhi cop )</a:t>
            </a:r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876800" y="3810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VNI-Times" pitchFamily="2" charset="0"/>
            </a:endParaRP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781800" y="4267200"/>
            <a:ext cx="1600200" cy="369332"/>
          </a:xfrm>
          <a:prstGeom prst="rect">
            <a:avLst/>
          </a:prstGeom>
          <a:solidFill>
            <a:srgbClr val="FBD3FB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Nhöïa P.E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858000" y="4953000"/>
            <a:ext cx="1600200" cy="369332"/>
          </a:xfrm>
          <a:prstGeom prst="rect">
            <a:avLst/>
          </a:prstGeom>
          <a:solidFill>
            <a:srgbClr val="EFFBB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Nhöïa P.P</a:t>
            </a: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543800" y="3733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VNI-Times" pitchFamily="2" charset="0"/>
            </a:endParaRP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3962400" y="4343400"/>
            <a:ext cx="2133600" cy="369332"/>
          </a:xfrm>
          <a:prstGeom prst="rect">
            <a:avLst/>
          </a:prstGeom>
          <a:solidFill>
            <a:srgbClr val="FBD3FB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p/ö ñoát chaùy 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3810000" y="5029200"/>
            <a:ext cx="2590800" cy="369332"/>
          </a:xfrm>
          <a:prstGeom prst="rect">
            <a:avLst/>
          </a:prstGeom>
          <a:solidFill>
            <a:srgbClr val="EFFBB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p/ö vôùi thuoác tím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1905000" y="22098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3886200" y="22098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O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6172200" y="22098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T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25"/>
                            </p:stCondLst>
                            <p:childTnLst>
                              <p:par>
                                <p:cTn id="7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4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75"/>
                            </p:stCondLst>
                            <p:childTnLst>
                              <p:par>
                                <p:cTn id="10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  <p:bldP spid="25606" grpId="0" animBg="1"/>
      <p:bldP spid="25607" grpId="0" animBg="1"/>
      <p:bldP spid="25608" grpId="0" animBg="1"/>
      <p:bldP spid="25609" grpId="0" animBg="1"/>
      <p:bldP spid="25610" grpId="0" animBg="1"/>
      <p:bldP spid="25611" grpId="0" animBg="1"/>
      <p:bldP spid="25612" grpId="0" animBg="1"/>
      <p:bldP spid="25613" grpId="0" animBg="1"/>
      <p:bldP spid="25615" grpId="0" animBg="1"/>
      <p:bldP spid="25616" grpId="0" animBg="1"/>
      <p:bldP spid="25617" grpId="0" animBg="1"/>
      <p:bldP spid="25618" grpId="0" animBg="1"/>
      <p:bldP spid="25619" grpId="0" animBg="1"/>
      <p:bldP spid="25620" grpId="0" animBg="1"/>
      <p:bldP spid="25621" grpId="0" animBg="1"/>
      <p:bldP spid="25623" grpId="0"/>
      <p:bldP spid="256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5791200" y="19812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7315200" y="19812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6705600" y="2286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7010400" y="2286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6705600" y="2438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2438400" y="19812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+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2743200" y="1981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3352800" y="2362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3505200" y="1981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Cl</a:t>
            </a:r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>
            <a:off x="4191000" y="2362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6400800" y="1981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381000" y="19812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1981200" y="198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1676400" y="19812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>
            <a:off x="1295400" y="220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>
            <a:off x="1295400" y="2362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2743200" y="1981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3505200" y="1981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Cl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111 L 0.03334 -0.09213 C 0.04028 -0.11527 0.05087 -0.12754 0.06181 -0.12754 C 0.07431 -0.12754 0.0842 -0.11527 0.09132 -0.09213 L 0.125 0.01111 " pathEditMode="relative" rAng="0" ptsTypes="FffFF">
                                      <p:cBhvr>
                                        <p:cTn id="27" dur="1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0" y="-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-0.03907 -0.07061 C -0.04705 -0.08797 -0.05816 -0.0926 -0.06962 -0.09213 C -0.08282 -0.09144 -0.0941 -0.08611 -0.10052 -0.06898 L -0.1316 0.01134 " pathEditMode="relative" rAng="5265328" ptsTypes="FffFF">
                                      <p:cBhvr>
                                        <p:cTn id="30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0" y="-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6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88 C -0.00851 0.00231 -0.0184 0.01389 -0.02257 0.02824 C -0.02691 0.04398 -0.02917 0.06296 -0.03125 0.08148 C -0.03333 0.1 -0.03125 0.11574 -0.02917 0.1331 C -0.02691 0.14907 -0.02378 0.1662 -0.01615 0.18055 C -0.00955 0.19491 0.00122 0.20648 0.01319 0.21504 C 0.02396 0.22361 0.03698 0.2294 0.05 0.23241 C 0.06285 0.23542 0.07587 0.23542 0.08785 0.23241 C 0.10087 0.2294 0.11285 0.22199 0.12257 0.21088 C 0.13212 0.20069 0.14097 0.1875 0.14514 0.17199 C 0.15069 0.15741 0.1526 0.13727 0.1526 0.12153 C 0.15382 0.10579 0.1526 0.08704 0.14722 0.07129 C 0.14201 0.05694 0.13212 0.04537 0.11927 0.03958 C 0.10608 0.03542 0.09323 0.04097 0.08455 0.05116 C 0.07708 0.06111 0.0717 0.07708 0.07031 0.0956 C 0.07031 0.11435 0.0717 0.13148 0.07708 0.14606 C 0.08247 0.16065 0.08125 0.16296 0.10295 0.18194 C 0.12257 0.20208 0.14201 0.19629 0.15382 0.19768 C 0.1658 0.19768 0.17552 0.1919 0.18733 0.18634 C 0.20069 0.1794 0.21111 0.1662 0.2191 0.15486 C 0.22656 0.14305 0.22986 0.12893 0.23403 0.10579 C 0.2375 0.0831 0.2375 0.07129 0.2375 0.05393 C 0.2375 0.03704 0.2375 0.01944 0.2375 0.00231 " pathEditMode="relative" rAng="0" ptsTypes="fffffffffffffffffffffff">
                                      <p:cBhvr>
                                        <p:cTn id="33" dur="2000" fill="hold"/>
                                        <p:tgtEl>
                                          <p:spTgt spid="62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6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C -0.01909 0.01088 -0.04149 0.02199 -0.05138 0.03588 C -0.06076 0.05116 -0.06614 0.06922 -0.07066 0.08727 C -0.07517 0.10533 -0.07066 0.12037 -0.06614 0.13704 C -0.06076 0.15232 -0.05382 0.16898 -0.03593 0.18264 C -0.0217 0.19653 0.00296 0.20764 0.02987 0.21597 C 0.05434 0.22431 0.08368 0.22986 0.11285 0.23264 C 0.14254 0.23542 0.17171 0.23542 0.19896 0.23264 C 0.22813 0.22986 0.25469 0.22269 0.27691 0.21181 C 0.29931 0.20209 0.31858 0.18959 0.32848 0.17454 C 0.3408 0.16042 0.34601 0.14121 0.34601 0.12593 C 0.34827 0.11065 0.34601 0.09259 0.33351 0.07755 C 0.32171 0.06366 0.29931 0.05255 0.27014 0.04699 C 0.24011 0.04283 0.21077 0.04838 0.19098 0.0581 C 0.17414 0.06759 0.16181 0.0831 0.15938 0.10093 C 0.15938 0.11898 0.16181 0.13542 0.17414 0.14954 C 0.18664 0.16343 0.18421 0.16597 0.23299 0.18403 C 0.27691 0.20347 0.32171 0.19792 0.34827 0.19931 C 0.375 0.19931 0.3974 0.19375 0.42396 0.1882 C 0.45365 0.18148 0.47796 0.16898 0.49532 0.15787 C 0.5125 0.14676 0.51927 0.13287 0.52934 0.11065 C 0.53716 0.08866 0.53716 0.07755 0.53716 0.06065 C 0.53716 0.04422 0.53716 0.02755 0.53716 0.01088 " pathEditMode="relative" rAng="0" ptsTypes="fffffffffffffffffffffff">
                                      <p:cBhvr>
                                        <p:cTn id="36" dur="2000" fill="hold"/>
                                        <p:tgtEl>
                                          <p:spTgt spid="62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00" y="1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7" grpId="0"/>
      <p:bldP spid="62468" grpId="0" animBg="1"/>
      <p:bldP spid="62468" grpId="1" animBg="1"/>
      <p:bldP spid="62469" grpId="0" animBg="1"/>
      <p:bldP spid="62469" grpId="1" animBg="1"/>
      <p:bldP spid="62470" grpId="0" animBg="1"/>
      <p:bldP spid="62482" grpId="0"/>
      <p:bldP spid="624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5943600" y="20574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7315200" y="20574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</a:t>
            </a:r>
            <a:endParaRPr lang="en-US" sz="3200" b="1" baseline="-25000"/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5486400" y="2362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8153400" y="2438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6781800" y="2438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2667000" y="20574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+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3048000" y="20574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>
            <a:off x="3581400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3733800" y="2057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Cl</a:t>
            </a:r>
          </a:p>
        </p:txBody>
      </p:sp>
      <p:sp>
        <p:nvSpPr>
          <p:cNvPr id="63499" name="Line 11"/>
          <p:cNvSpPr>
            <a:spLocks noChangeShapeType="1"/>
          </p:cNvSpPr>
          <p:nvPr/>
        </p:nvSpPr>
        <p:spPr bwMode="auto">
          <a:xfrm>
            <a:off x="4495800" y="2362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6400800" y="1981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685800" y="20574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1981200" y="198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905000" y="20574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63504" name="Line 16"/>
          <p:cNvSpPr>
            <a:spLocks noChangeShapeType="1"/>
          </p:cNvSpPr>
          <p:nvPr/>
        </p:nvSpPr>
        <p:spPr bwMode="auto">
          <a:xfrm>
            <a:off x="1600200" y="2286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>
            <a:off x="1600200" y="2438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8458200" y="2057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Cl</a:t>
            </a: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5029200" y="20574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5943600" y="20574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   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6248400" y="21336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   </a:t>
            </a:r>
            <a:r>
              <a:rPr lang="en-US" sz="3200" b="1" baseline="-25000">
                <a:solidFill>
                  <a:srgbClr val="250ED2"/>
                </a:solidFill>
              </a:rPr>
              <a:t>3</a:t>
            </a:r>
            <a:endParaRPr lang="en-US" sz="3200" b="1">
              <a:solidFill>
                <a:srgbClr val="250ED2"/>
              </a:solidFill>
            </a:endParaRP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7620000" y="2057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   </a:t>
            </a:r>
            <a:endParaRPr lang="en-US" sz="3200" b="1">
              <a:solidFill>
                <a:srgbClr val="250ED2"/>
              </a:solidFill>
            </a:endParaRP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7620000" y="20574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H</a:t>
            </a:r>
            <a:r>
              <a:rPr lang="en-US" sz="3200" b="1" baseline="-25000"/>
              <a:t>2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1371600" y="2895600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0033CC"/>
                </a:solidFill>
              </a:rPr>
              <a:t>Etilen</a:t>
            </a:r>
            <a:endParaRPr lang="en-US" b="1">
              <a:solidFill>
                <a:srgbClr val="0033CC"/>
              </a:solidFill>
            </a:endParaRP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6324600" y="2819400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0033CC"/>
                </a:solidFill>
              </a:rPr>
              <a:t>Cloetan</a:t>
            </a:r>
            <a:endParaRPr lang="en-US" b="1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L 0.03212 -0.04653 C 0.03976 -0.05787 0.05052 -0.06065 0.06371 -0.05972 C 0.07639 -0.06065 0.08646 -0.05741 0.09548 -0.04676 L 0.13437 0.00231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507" grpId="0"/>
      <p:bldP spid="63508" grpId="0"/>
      <p:bldP spid="63509" grpId="0"/>
      <p:bldP spid="63512" grpId="0"/>
      <p:bldP spid="635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0" y="304800"/>
            <a:ext cx="8305800" cy="646331"/>
          </a:xfrm>
          <a:prstGeom prst="rect">
            <a:avLst/>
          </a:prstGeom>
          <a:solidFill>
            <a:srgbClr val="FFFF66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/>
              <a:t>c/  </a:t>
            </a:r>
            <a:r>
              <a:rPr lang="en-US" sz="3600" b="1">
                <a:latin typeface="VNI-Times" pitchFamily="2" charset="0"/>
              </a:rPr>
              <a:t>Coäng vôùi </a:t>
            </a:r>
            <a:r>
              <a:rPr lang="en-US" sz="3600" b="1" smtClean="0">
                <a:latin typeface="VNI-Times" pitchFamily="2" charset="0"/>
              </a:rPr>
              <a:t>HX </a:t>
            </a:r>
            <a:r>
              <a:rPr lang="en-US" sz="3600" b="1">
                <a:latin typeface="VNI-Times" pitchFamily="2" charset="0"/>
              </a:rPr>
              <a:t>( </a:t>
            </a:r>
            <a:r>
              <a:rPr lang="en-US" sz="3600" b="1" smtClean="0">
                <a:latin typeface="VNI-Times" pitchFamily="2" charset="0"/>
              </a:rPr>
              <a:t>X laø Cl, Br hay OH)</a:t>
            </a:r>
            <a:endParaRPr lang="en-US" sz="3600" b="1">
              <a:latin typeface="VNI-Times" pitchFamily="2" charset="0"/>
            </a:endParaRP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543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838200" y="1066800"/>
            <a:ext cx="1752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* </a:t>
            </a:r>
            <a:r>
              <a:rPr lang="en-US" sz="3200" b="1" smtClean="0">
                <a:solidFill>
                  <a:srgbClr val="FF0000"/>
                </a:solidFill>
              </a:rPr>
              <a:t>Etilen</a:t>
            </a:r>
            <a:endParaRPr lang="en-US" sz="32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609600" y="1524000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</a:rPr>
              <a:t>VD1: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762000" y="2057400"/>
            <a:ext cx="8382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r>
              <a:rPr lang="en-US" sz="3200" b="1"/>
              <a:t>= CH</a:t>
            </a:r>
            <a:r>
              <a:rPr lang="en-US" sz="3200" b="1" baseline="-25000"/>
              <a:t>2</a:t>
            </a:r>
            <a:r>
              <a:rPr lang="en-US" sz="3200" b="1"/>
              <a:t>  +  HCl  </a:t>
            </a:r>
            <a:r>
              <a:rPr lang="en-US" sz="3200">
                <a:cs typeface="Arial" charset="0"/>
              </a:rPr>
              <a:t>→</a:t>
            </a:r>
            <a:r>
              <a:rPr lang="en-US" sz="3200" b="1">
                <a:latin typeface="Arial" charset="0"/>
                <a:cs typeface="Arial" charset="0"/>
              </a:rPr>
              <a:t>  CH</a:t>
            </a:r>
            <a:r>
              <a:rPr lang="en-US" sz="3200" b="1" baseline="-25000">
                <a:latin typeface="Arial" charset="0"/>
                <a:cs typeface="Arial" charset="0"/>
              </a:rPr>
              <a:t>3</a:t>
            </a:r>
            <a:r>
              <a:rPr lang="en-US" sz="3200" b="1">
                <a:latin typeface="Arial" charset="0"/>
                <a:cs typeface="Arial" charset="0"/>
              </a:rPr>
              <a:t> –CH</a:t>
            </a:r>
            <a:r>
              <a:rPr lang="en-US" sz="3200" b="1" baseline="-25000">
                <a:latin typeface="Arial" charset="0"/>
                <a:cs typeface="Arial" charset="0"/>
              </a:rPr>
              <a:t>2</a:t>
            </a:r>
            <a:r>
              <a:rPr lang="en-US" sz="3200" b="1">
                <a:latin typeface="Arial" charset="0"/>
                <a:cs typeface="Arial" charset="0"/>
              </a:rPr>
              <a:t>-Cl</a:t>
            </a:r>
          </a:p>
          <a:p>
            <a:pPr>
              <a:spcBef>
                <a:spcPct val="50000"/>
              </a:spcBef>
            </a:pPr>
            <a:r>
              <a:rPr lang="en-US" sz="3200" b="1" smtClean="0">
                <a:latin typeface="Arial Narrow" pitchFamily="34" charset="0"/>
                <a:cs typeface="Arial" charset="0"/>
              </a:rPr>
              <a:t>etilen                       etyl clorua (cloetan)</a:t>
            </a:r>
            <a:endParaRPr lang="en-US" sz="3200" b="1">
              <a:latin typeface="Arial Narrow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C</a:t>
            </a:r>
            <a:r>
              <a:rPr lang="en-US" sz="3200" b="1" baseline="-25000">
                <a:solidFill>
                  <a:srgbClr val="FF0000"/>
                </a:solidFill>
                <a:latin typeface="Arial" charset="0"/>
                <a:cs typeface="Arial" charset="0"/>
              </a:rPr>
              <a:t>n</a:t>
            </a: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H</a:t>
            </a:r>
            <a:r>
              <a:rPr lang="en-US" sz="3200" b="1" baseline="-25000">
                <a:solidFill>
                  <a:srgbClr val="FF0000"/>
                </a:solidFill>
                <a:latin typeface="Arial" charset="0"/>
                <a:cs typeface="Arial" charset="0"/>
              </a:rPr>
              <a:t>2n</a:t>
            </a: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   +      H</a:t>
            </a:r>
            <a:r>
              <a:rPr lang="en-US" sz="3200" b="1">
                <a:solidFill>
                  <a:srgbClr val="3737FF"/>
                </a:solidFill>
                <a:latin typeface="Arial" charset="0"/>
                <a:cs typeface="Arial" charset="0"/>
              </a:rPr>
              <a:t>X</a:t>
            </a: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      </a:t>
            </a:r>
            <a:r>
              <a:rPr lang="en-US" sz="3200">
                <a:solidFill>
                  <a:srgbClr val="FF0000"/>
                </a:solidFill>
                <a:latin typeface="Arial" charset="0"/>
                <a:cs typeface="Arial" charset="0"/>
              </a:rPr>
              <a:t>→ </a:t>
            </a: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   C</a:t>
            </a:r>
            <a:r>
              <a:rPr lang="en-US" sz="3200" b="1" baseline="-25000">
                <a:solidFill>
                  <a:srgbClr val="FF0000"/>
                </a:solidFill>
                <a:latin typeface="Arial" charset="0"/>
                <a:cs typeface="Arial" charset="0"/>
              </a:rPr>
              <a:t>n</a:t>
            </a: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H</a:t>
            </a:r>
            <a:r>
              <a:rPr lang="en-US" sz="3200" b="1" baseline="-25000">
                <a:solidFill>
                  <a:srgbClr val="FF0000"/>
                </a:solidFill>
                <a:latin typeface="Arial" charset="0"/>
                <a:cs typeface="Arial" charset="0"/>
              </a:rPr>
              <a:t>2n+1 </a:t>
            </a:r>
            <a:r>
              <a:rPr lang="en-US" sz="3200" b="1">
                <a:solidFill>
                  <a:srgbClr val="3737FF"/>
                </a:solidFill>
                <a:latin typeface="Arial" charset="0"/>
                <a:cs typeface="Arial" charset="0"/>
              </a:rPr>
              <a:t>X</a:t>
            </a: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                             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914400" y="5130225"/>
            <a:ext cx="464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2</a:t>
            </a:r>
            <a:r>
              <a:rPr lang="en-US" sz="3200" b="1"/>
              <a:t> = CH</a:t>
            </a:r>
            <a:r>
              <a:rPr lang="en-US" sz="3200" b="1" baseline="-25000"/>
              <a:t>2  </a:t>
            </a:r>
            <a:r>
              <a:rPr lang="en-US" sz="3200" b="1"/>
              <a:t>+  H- OH</a:t>
            </a:r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>
            <a:off x="4419600" y="5418699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4267200" y="4961499"/>
            <a:ext cx="1371600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VNI-Times" pitchFamily="2" charset="0"/>
              </a:rPr>
              <a:t>H</a:t>
            </a:r>
            <a:r>
              <a:rPr lang="en-US" sz="1600" baseline="-2500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1600">
                <a:solidFill>
                  <a:srgbClr val="FF0000"/>
                </a:solidFill>
                <a:latin typeface="VNI-Times" pitchFamily="2" charset="0"/>
              </a:rPr>
              <a:t>SO</a:t>
            </a:r>
            <a:r>
              <a:rPr lang="en-US" sz="1600" baseline="-25000">
                <a:solidFill>
                  <a:srgbClr val="FF0000"/>
                </a:solidFill>
                <a:latin typeface="VNI-Times" pitchFamily="2" charset="0"/>
              </a:rPr>
              <a:t>4</a:t>
            </a:r>
            <a:r>
              <a:rPr lang="en-US" sz="1600">
                <a:solidFill>
                  <a:srgbClr val="FF0000"/>
                </a:solidFill>
                <a:latin typeface="VNI-Times" pitchFamily="2" charset="0"/>
              </a:rPr>
              <a:t> loaõng  </a:t>
            </a:r>
            <a:endParaRPr lang="en-US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      t</a:t>
            </a:r>
            <a:r>
              <a:rPr lang="en-US" baseline="30000">
                <a:solidFill>
                  <a:srgbClr val="FF0000"/>
                </a:solidFill>
              </a:rPr>
              <a:t>0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5943600" y="5113899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737FF"/>
                </a:solidFill>
              </a:rPr>
              <a:t>????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5715000" y="5105400"/>
            <a:ext cx="228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3</a:t>
            </a:r>
            <a:r>
              <a:rPr lang="en-US" sz="3200" b="1"/>
              <a:t>-CH</a:t>
            </a:r>
            <a:r>
              <a:rPr lang="en-US" sz="3200" b="1" baseline="-25000"/>
              <a:t>2</a:t>
            </a:r>
            <a:r>
              <a:rPr lang="en-US" sz="3200" b="1"/>
              <a:t> -OH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1524000" y="5802868"/>
            <a:ext cx="152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e</a:t>
            </a:r>
            <a:r>
              <a:rPr lang="en-US" sz="3200" b="1" smtClean="0">
                <a:solidFill>
                  <a:srgbClr val="FF0000"/>
                </a:solidFill>
              </a:rPr>
              <a:t>tilen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5867400" y="5791200"/>
            <a:ext cx="251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Ancol etylic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609600" y="4343400"/>
            <a:ext cx="106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</a:rPr>
              <a:t>VD2 :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3276600" y="44958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H</a:t>
            </a:r>
            <a:r>
              <a:rPr lang="en-US" sz="2800" baseline="-25000">
                <a:solidFill>
                  <a:srgbClr val="0000FF"/>
                </a:solidFill>
              </a:rPr>
              <a:t>2</a:t>
            </a:r>
            <a:r>
              <a:rPr lang="en-US" sz="2800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 rot="-5185420">
            <a:off x="6726237" y="6188637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4534" name="AutoShape 22"/>
          <p:cNvSpPr>
            <a:spLocks/>
          </p:cNvSpPr>
          <p:nvPr/>
        </p:nvSpPr>
        <p:spPr bwMode="auto">
          <a:xfrm rot="16200000">
            <a:off x="3486150" y="4675749"/>
            <a:ext cx="190500" cy="7620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4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64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4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/>
      <p:bldP spid="64520" grpId="0" animBg="1"/>
      <p:bldP spid="64521" grpId="0"/>
      <p:bldP spid="64522" grpId="0" build="allAtOnce"/>
      <p:bldP spid="64523" grpId="0"/>
      <p:bldP spid="64524" grpId="0"/>
      <p:bldP spid="64525" grpId="0"/>
      <p:bldP spid="64527" grpId="0"/>
      <p:bldP spid="645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90600" y="1219200"/>
            <a:ext cx="533400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7030A0"/>
                </a:solidFill>
                <a:latin typeface="VNI-Times" pitchFamily="2" charset="0"/>
              </a:rPr>
              <a:t>Quy taéc MACCOPNHICOP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09600" y="1794570"/>
            <a:ext cx="7772400" cy="353943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NI-Times" pitchFamily="2" charset="0"/>
              </a:rPr>
              <a:t>Khi coäng 1 taùc nhaân baát ñoái xöùng vaøo 1 anken baát  ñoái xöùng , </a:t>
            </a:r>
            <a:r>
              <a:rPr lang="en-US" sz="3200" b="1" smtClean="0">
                <a:latin typeface="VNI-Times" pitchFamily="2" charset="0"/>
              </a:rPr>
              <a:t>thì: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 b="1" smtClean="0">
                <a:latin typeface="VNI-Times" pitchFamily="2" charset="0"/>
              </a:rPr>
              <a:t>Phaàn </a:t>
            </a:r>
            <a:r>
              <a:rPr lang="en-US" sz="3200" b="1">
                <a:latin typeface="VNI-Times" pitchFamily="2" charset="0"/>
              </a:rPr>
              <a:t>mang ñieän tích  </a:t>
            </a: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döông</a:t>
            </a:r>
            <a:r>
              <a:rPr lang="en-US" sz="3200" b="1">
                <a:latin typeface="VNI-Times" pitchFamily="2" charset="0"/>
              </a:rPr>
              <a:t> cuûa taùc nhaân seõ </a:t>
            </a:r>
            <a:r>
              <a:rPr lang="en-US" sz="3200" b="1" smtClean="0">
                <a:latin typeface="VNI-Times" pitchFamily="2" charset="0"/>
              </a:rPr>
              <a:t>coäng vaøo C coù </a:t>
            </a: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nhieàu</a:t>
            </a:r>
            <a:r>
              <a:rPr lang="en-US" sz="3200" b="1">
                <a:latin typeface="VNI-Times" pitchFamily="2" charset="0"/>
              </a:rPr>
              <a:t> </a:t>
            </a:r>
            <a:r>
              <a:rPr lang="en-US" sz="3200" b="1" smtClean="0">
                <a:latin typeface="VNI-Times" pitchFamily="2" charset="0"/>
              </a:rPr>
              <a:t>hydro.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 b="1" smtClean="0">
                <a:latin typeface="VNI-Times" pitchFamily="2" charset="0"/>
              </a:rPr>
              <a:t>Phaàn mang ñieän tích </a:t>
            </a:r>
            <a:r>
              <a:rPr lang="en-US" sz="3200" b="1" smtClean="0">
                <a:solidFill>
                  <a:srgbClr val="FF0000"/>
                </a:solidFill>
                <a:latin typeface="VNI-Times" pitchFamily="2" charset="0"/>
              </a:rPr>
              <a:t>aâm</a:t>
            </a:r>
            <a:r>
              <a:rPr lang="en-US" sz="3200" b="1" smtClean="0">
                <a:latin typeface="VNI-Times" pitchFamily="2" charset="0"/>
              </a:rPr>
              <a:t> coäng vaøo nguyeân töû C coù</a:t>
            </a:r>
            <a:r>
              <a:rPr lang="en-US" sz="3200" b="1" smtClean="0">
                <a:solidFill>
                  <a:srgbClr val="FF0000"/>
                </a:solidFill>
                <a:latin typeface="VNI-Times" pitchFamily="2" charset="0"/>
              </a:rPr>
              <a:t> ít </a:t>
            </a:r>
            <a:r>
              <a:rPr lang="en-US" sz="3200" b="1" smtClean="0">
                <a:latin typeface="VNI-Times" pitchFamily="2" charset="0"/>
              </a:rPr>
              <a:t>H.</a:t>
            </a:r>
            <a:endParaRPr lang="en-US" sz="3200" b="1">
              <a:latin typeface="VNI-Times" pitchFamily="2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914400" y="56388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VD: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28600" y="609600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*</a:t>
            </a:r>
            <a:r>
              <a:rPr lang="en-US" b="1" u="sng">
                <a:solidFill>
                  <a:srgbClr val="FF0000"/>
                </a:solidFill>
              </a:rPr>
              <a:t> </a:t>
            </a:r>
            <a:r>
              <a:rPr lang="en-US" sz="3200" b="1" u="sng" smtClean="0">
                <a:solidFill>
                  <a:srgbClr val="FF0000"/>
                </a:solidFill>
                <a:latin typeface="VNI-Times" pitchFamily="2" charset="0"/>
              </a:rPr>
              <a:t>Caùc ñoàng ñaúng cuûa etilen:</a:t>
            </a:r>
            <a:endParaRPr lang="en-US" sz="3200">
              <a:latin typeface="VNI-Times" pitchFamily="2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 animBg="1"/>
      <p:bldP spid="61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09600" y="53340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VD: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09600" y="1524000"/>
            <a:ext cx="251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3 </a:t>
            </a:r>
            <a:r>
              <a:rPr lang="en-US" sz="3200" b="1"/>
              <a:t>–CH =CH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48000" y="1524000"/>
            <a:ext cx="30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+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429000" y="1524000"/>
            <a:ext cx="83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HCl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4267200" y="17526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4876800" y="1066800"/>
            <a:ext cx="7620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4876800" y="1752600"/>
            <a:ext cx="6858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638800" y="685800"/>
            <a:ext cx="312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3 </a:t>
            </a:r>
            <a:r>
              <a:rPr lang="en-US" sz="3200" b="1"/>
              <a:t>–CH</a:t>
            </a:r>
            <a:r>
              <a:rPr lang="en-US" sz="3200"/>
              <a:t> – </a:t>
            </a:r>
            <a:r>
              <a:rPr lang="en-US" sz="3200" b="1"/>
              <a:t>CH</a:t>
            </a:r>
            <a:r>
              <a:rPr lang="en-US" sz="3200" b="1" baseline="-25000"/>
              <a:t>2</a:t>
            </a:r>
            <a:endParaRPr lang="en-US" sz="3200" b="1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8153400" y="6858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(</a:t>
            </a:r>
            <a:r>
              <a:rPr lang="en-US" sz="3200" smtClean="0">
                <a:solidFill>
                  <a:srgbClr val="0000FF"/>
                </a:solidFill>
              </a:rPr>
              <a:t>Spc)</a:t>
            </a: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553200" y="1066800"/>
            <a:ext cx="30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|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7315200" y="1066800"/>
            <a:ext cx="228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|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3657600" y="1524000"/>
            <a:ext cx="53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C0099"/>
                </a:solidFill>
              </a:rPr>
              <a:t>Cl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429000" y="1524000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638800" y="2590800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3</a:t>
            </a:r>
            <a:r>
              <a:rPr lang="en-US" sz="3200" b="1"/>
              <a:t> –CH –CH</a:t>
            </a:r>
            <a:r>
              <a:rPr lang="en-US" sz="3200" b="1" baseline="-25000"/>
              <a:t>2</a:t>
            </a:r>
            <a:r>
              <a:rPr lang="en-US" sz="3200"/>
              <a:t> 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553200" y="2895600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|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7239000" y="2895600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|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3429000" y="1524000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3657600" y="1524000"/>
            <a:ext cx="53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C0099"/>
                </a:solidFill>
              </a:rPr>
              <a:t>Cl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8077200" y="25146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(Spp)</a:t>
            </a:r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209800" y="838200"/>
            <a:ext cx="0" cy="1752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xit" presetSubtype="1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xit" presetSubtype="0" ac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C -0.00139 -0.04144 0.0441 -0.07547 0.10139 -0.07871 C 0.16059 -0.08195 0.20816 -0.05348 0.2099 -0.0125 C 0.21111 0.028 0.25886 0.05694 0.31806 0.0537 C 0.37518 0.05046 0.4217 0.01597 0.42049 -0.02454 " pathEditMode="relative" rAng="-143156" ptsTypes="fffff">
                                      <p:cBhvr>
                                        <p:cTn id="48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5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294 C 0.00416 -0.05718 0.03802 -0.07778 0.07951 -0.07778 C 0.12205 -0.07778 0.15625 -0.05718 0.15625 -0.0294 C 0.15625 -0.00162 0.1901 0.02013 0.23264 0.02013 C 0.27413 0.02013 0.30833 -0.00162 0.30833 -0.0294 " pathEditMode="relative" rAng="0" ptsTypes="fffff">
                                      <p:cBhvr>
                                        <p:cTn id="51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5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046 C 0.00625 -0.00787 0.02848 -0.01598 0.03611 -0.01598 C 0.08525 -0.01598 0.13577 0.11921 0.13577 0.25555 C 0.13577 0.18611 0.16111 0.11921 0.18507 0.11921 C 0.21025 0.11921 0.2342 0.18773 0.2342 0.25555 C 0.2342 0.22106 0.24688 0.18611 0.25938 0.18611 C 0.27205 0.18611 0.28473 0.22013 0.28473 0.25555 C 0.28473 0.2375 0.29098 0.22106 0.2974 0.22106 C 0.30365 0.22106 0.3099 0.23865 0.3099 0.25555 C 0.3099 0.24606 0.3132 0.2375 0.31632 0.2375 C 0.31789 0.2375 0.32257 0.24606 0.32257 0.25555 C 0.32257 0.25069 0.32431 0.24606 0.32587 0.24606 C 0.32587 0.24722 0.32917 0.25069 0.32917 0.25555 C 0.32917 0.25277 0.32917 0.25069 0.33091 0.25069 C 0.33091 0.25162 0.33247 0.25277 0.33247 0.25555 C 0.33247 0.2537 0.33247 0.25277 0.33247 0.25162 C 0.3342 0.25162 0.3342 0.25277 0.3342 0.25393 C 0.33577 0.25393 0.33577 0.25277 0.33577 0.25162 C 0.3375 0.25162 0.3375 0.25277 0.3375 0.25393 " pathEditMode="relative" rAng="0" ptsTypes="fffffffffffffffffff">
                                      <p:cBhvr>
                                        <p:cTn id="74" dur="2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5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046 C 0.00677 -0.00834 0.03229 -0.01667 0.04114 -0.01667 C 0.09757 -0.01667 0.15573 0.11921 0.15573 0.25555 C 0.15573 0.18634 0.18455 0.11921 0.21215 0.11921 C 0.24114 0.11921 0.26857 0.18773 0.26857 0.25555 C 0.26857 0.22129 0.28298 0.18634 0.29757 0.18634 C 0.31198 0.18634 0.32656 0.22037 0.32656 0.25555 C 0.32656 0.23773 0.33385 0.22129 0.34114 0.22129 C 0.34826 0.22129 0.35555 0.23865 0.35555 0.25555 C 0.35555 0.24629 0.3592 0.23773 0.36284 0.23773 C 0.36475 0.23773 0.36996 0.24629 0.36996 0.25555 C 0.36996 0.25069 0.37187 0.24629 0.37396 0.24629 C 0.37396 0.24745 0.3776 0.25069 0.3776 0.25555 C 0.3776 0.25277 0.3776 0.25069 0.37951 0.25069 C 0.37951 0.25185 0.38142 0.25277 0.38142 0.25555 C 0.38142 0.25393 0.38142 0.25277 0.38142 0.25185 C 0.38316 0.25185 0.38316 0.25277 0.38316 0.25393 C 0.38507 0.25393 0.38507 0.25277 0.38507 0.25185 C 0.3875 0.25185 0.3875 0.25277 0.3875 0.25393 " pathEditMode="relative" rAng="0" ptsTypes="fffffffffffffffffff">
                                      <p:cBhvr>
                                        <p:cTn id="77" dur="2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6393" grpId="0" animBg="1"/>
      <p:bldP spid="16394" grpId="0" animBg="1"/>
      <p:bldP spid="16395" grpId="0"/>
      <p:bldP spid="16399" grpId="0"/>
      <p:bldP spid="16399" grpId="1"/>
      <p:bldP spid="16400" grpId="0"/>
      <p:bldP spid="16401" grpId="0"/>
      <p:bldP spid="16403" grpId="0"/>
      <p:bldP spid="16404" grpId="0"/>
      <p:bldP spid="16405" grpId="0"/>
      <p:bldP spid="16406" grpId="0"/>
      <p:bldP spid="16407" grpId="0"/>
      <p:bldP spid="16408" grpId="0"/>
      <p:bldP spid="16409" grpId="0"/>
      <p:bldP spid="16410" grpId="0"/>
      <p:bldP spid="16410" grpId="1"/>
      <p:bldP spid="16411" grpId="0" animBg="1"/>
      <p:bldP spid="16411" grpId="1" animBg="1"/>
      <p:bldP spid="16411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838200" y="21336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VD: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04800" y="2961382"/>
            <a:ext cx="441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3</a:t>
            </a:r>
            <a:r>
              <a:rPr lang="en-US" sz="3200" b="1"/>
              <a:t> – CH  = CH</a:t>
            </a:r>
            <a:r>
              <a:rPr lang="en-US" sz="3200" b="1" baseline="-25000"/>
              <a:t>2</a:t>
            </a:r>
            <a:r>
              <a:rPr lang="en-US" sz="3200" b="1"/>
              <a:t>   </a:t>
            </a:r>
            <a:r>
              <a:rPr lang="en-US" sz="3200" b="1" smtClean="0"/>
              <a:t>+ </a:t>
            </a:r>
            <a:r>
              <a:rPr lang="en-US" sz="3200" b="1"/>
              <a:t>HCl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V="1">
            <a:off x="4191000" y="2819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1910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724400" y="2209800"/>
            <a:ext cx="4419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  <a:r>
              <a:rPr lang="en-US" sz="3200" b="1" baseline="-25000"/>
              <a:t>3</a:t>
            </a:r>
            <a:r>
              <a:rPr lang="en-US" sz="3200" b="1"/>
              <a:t> –CH –</a:t>
            </a:r>
            <a:r>
              <a:rPr lang="en-US" sz="3200" b="1" smtClean="0"/>
              <a:t>CH</a:t>
            </a:r>
            <a:r>
              <a:rPr lang="en-US" sz="3200" b="1" baseline="-25000" smtClean="0"/>
              <a:t>3</a:t>
            </a:r>
            <a:r>
              <a:rPr lang="en-US" sz="3200" b="1" smtClean="0"/>
              <a:t> (spc)         </a:t>
            </a:r>
          </a:p>
          <a:p>
            <a:pPr>
              <a:spcBef>
                <a:spcPct val="50000"/>
              </a:spcBef>
            </a:pPr>
            <a:r>
              <a:rPr lang="en-US" sz="3200" b="1"/>
              <a:t> </a:t>
            </a:r>
            <a:r>
              <a:rPr lang="en-US" sz="3200" b="1" smtClean="0"/>
              <a:t>         Cl</a:t>
            </a:r>
            <a:endParaRPr lang="en-US" sz="3200" b="1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58674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724400" y="3505200"/>
            <a:ext cx="419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/>
              <a:t>CH</a:t>
            </a:r>
            <a:r>
              <a:rPr lang="en-US" sz="3200" b="1" baseline="-25000"/>
              <a:t>3</a:t>
            </a:r>
            <a:r>
              <a:rPr lang="en-US" sz="3200" b="1"/>
              <a:t> –CH</a:t>
            </a:r>
            <a:r>
              <a:rPr lang="en-US" sz="3200" b="1" baseline="-25000"/>
              <a:t>2</a:t>
            </a:r>
            <a:r>
              <a:rPr lang="en-US" sz="3200" b="1"/>
              <a:t> –CH</a:t>
            </a:r>
            <a:r>
              <a:rPr lang="en-US" sz="3200" b="1" baseline="-25000"/>
              <a:t>2</a:t>
            </a:r>
            <a:r>
              <a:rPr lang="en-US" sz="3200" b="1"/>
              <a:t>  ( spp)</a:t>
            </a:r>
          </a:p>
          <a:p>
            <a:r>
              <a:rPr lang="en-US" sz="3200" b="1"/>
              <a:t>                   </a:t>
            </a:r>
            <a:r>
              <a:rPr lang="en-US" sz="3200" b="1" smtClean="0"/>
              <a:t> Cl</a:t>
            </a:r>
            <a:endParaRPr lang="en-US" sz="3200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172200" y="2984718"/>
            <a:ext cx="251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2-clopropan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172200" y="4368225"/>
            <a:ext cx="289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1-clopropan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67056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28600" y="609600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*</a:t>
            </a:r>
            <a:r>
              <a:rPr lang="en-US" sz="3200" b="1" u="sng">
                <a:solidFill>
                  <a:srgbClr val="FF0000"/>
                </a:solidFill>
              </a:rPr>
              <a:t> </a:t>
            </a:r>
            <a:r>
              <a:rPr lang="en-US" sz="3200" b="1" u="sng" smtClean="0">
                <a:solidFill>
                  <a:srgbClr val="FF0000"/>
                </a:solidFill>
                <a:latin typeface="VNI-Times" pitchFamily="2" charset="0"/>
              </a:rPr>
              <a:t>Caùc ñoàng ñaúng cuûa etilen:</a:t>
            </a:r>
            <a:endParaRPr lang="en-US" sz="3200">
              <a:latin typeface="VNI-Times" pitchFamily="2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0600" y="1219200"/>
            <a:ext cx="5334000" cy="584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7030A0"/>
                </a:solidFill>
                <a:latin typeface="VNI-Times" pitchFamily="2" charset="0"/>
              </a:rPr>
              <a:t>Quy taéc MACCOPNHICOP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594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3/ </a:t>
            </a:r>
            <a:r>
              <a:rPr lang="en-US" sz="3200" b="1" u="sng">
                <a:solidFill>
                  <a:srgbClr val="FF0000"/>
                </a:solidFill>
                <a:latin typeface="VNI-Times" pitchFamily="2" charset="0"/>
              </a:rPr>
              <a:t>Phaûn öùng truøng hôïp</a:t>
            </a: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: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862515" y="1403377"/>
            <a:ext cx="7467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latin typeface="VNI-Times" pitchFamily="2" charset="0"/>
              </a:rPr>
              <a:t>VD </a:t>
            </a:r>
            <a:r>
              <a:rPr lang="en-US" sz="3200">
                <a:latin typeface="VNI-Times" pitchFamily="2" charset="0"/>
              </a:rPr>
              <a:t>: </a:t>
            </a:r>
            <a:r>
              <a:rPr lang="en-US" sz="3200" b="1">
                <a:latin typeface="VNI-Times" pitchFamily="2" charset="0"/>
              </a:rPr>
              <a:t>Xeùt phaûn öùng truøng hôïp cuûa Etylen  nhö sau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964</Words>
  <Application>Microsoft Office PowerPoint</Application>
  <PresentationFormat>On-screen Show (4:3)</PresentationFormat>
  <Paragraphs>305</Paragraphs>
  <Slides>27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IV. ÑIEÀU CHEÁ: </vt:lpstr>
      <vt:lpstr>IV. ÑIEÀU CHEÁ: </vt:lpstr>
      <vt:lpstr>IV. ÑIEÀU CHEÁ: </vt:lpstr>
      <vt:lpstr>PowerPoint Presentation</vt:lpstr>
      <vt:lpstr>V. ÖÙNG DUÏNG CUÛA ANKEN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TITI COMPUTER</cp:lastModifiedBy>
  <cp:revision>65</cp:revision>
  <dcterms:created xsi:type="dcterms:W3CDTF">2008-03-06T06:02:39Z</dcterms:created>
  <dcterms:modified xsi:type="dcterms:W3CDTF">2020-04-09T13:55:23Z</dcterms:modified>
</cp:coreProperties>
</file>